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vml" ContentType="application/vnd.openxmlformats-officedocument.vmlDrawing"/>
  <Default Extension="png" ContentType="image/png"/>
  <Default Extension="bin" ContentType="application/vnd.openxmlformats-officedocument.oleObjec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22" r:id="rId1"/>
    <p:sldMasterId id="2147483931" r:id="rId2"/>
    <p:sldMasterId id="2147483935" r:id="rId3"/>
    <p:sldMasterId id="2147483941" r:id="rId4"/>
  </p:sldMasterIdLst>
  <p:notesMasterIdLst>
    <p:notesMasterId r:id="rId161"/>
  </p:notesMasterIdLst>
  <p:handoutMasterIdLst>
    <p:handoutMasterId r:id="rId162"/>
  </p:handoutMasterIdLst>
  <p:sldIdLst>
    <p:sldId id="411" r:id="rId5"/>
    <p:sldId id="640" r:id="rId6"/>
    <p:sldId id="641" r:id="rId7"/>
    <p:sldId id="642" r:id="rId8"/>
    <p:sldId id="643" r:id="rId9"/>
    <p:sldId id="644" r:id="rId10"/>
    <p:sldId id="647" r:id="rId11"/>
    <p:sldId id="645" r:id="rId12"/>
    <p:sldId id="566" r:id="rId13"/>
    <p:sldId id="579" r:id="rId14"/>
    <p:sldId id="619" r:id="rId15"/>
    <p:sldId id="492" r:id="rId16"/>
    <p:sldId id="617" r:id="rId17"/>
    <p:sldId id="618" r:id="rId18"/>
    <p:sldId id="621" r:id="rId19"/>
    <p:sldId id="616" r:id="rId20"/>
    <p:sldId id="620" r:id="rId21"/>
    <p:sldId id="646" r:id="rId22"/>
    <p:sldId id="557" r:id="rId23"/>
    <p:sldId id="561" r:id="rId24"/>
    <p:sldId id="551" r:id="rId25"/>
    <p:sldId id="552" r:id="rId26"/>
    <p:sldId id="553" r:id="rId27"/>
    <p:sldId id="554" r:id="rId28"/>
    <p:sldId id="555" r:id="rId29"/>
    <p:sldId id="556" r:id="rId30"/>
    <p:sldId id="563" r:id="rId31"/>
    <p:sldId id="493" r:id="rId32"/>
    <p:sldId id="494" r:id="rId33"/>
    <p:sldId id="495" r:id="rId34"/>
    <p:sldId id="496" r:id="rId35"/>
    <p:sldId id="497" r:id="rId36"/>
    <p:sldId id="498" r:id="rId37"/>
    <p:sldId id="499" r:id="rId38"/>
    <p:sldId id="500" r:id="rId39"/>
    <p:sldId id="501" r:id="rId40"/>
    <p:sldId id="502" r:id="rId41"/>
    <p:sldId id="503" r:id="rId42"/>
    <p:sldId id="504" r:id="rId43"/>
    <p:sldId id="505" r:id="rId44"/>
    <p:sldId id="506" r:id="rId45"/>
    <p:sldId id="507" r:id="rId46"/>
    <p:sldId id="508" r:id="rId47"/>
    <p:sldId id="509" r:id="rId48"/>
    <p:sldId id="510" r:id="rId49"/>
    <p:sldId id="511" r:id="rId50"/>
    <p:sldId id="512" r:id="rId51"/>
    <p:sldId id="513" r:id="rId52"/>
    <p:sldId id="514" r:id="rId53"/>
    <p:sldId id="515" r:id="rId54"/>
    <p:sldId id="516" r:id="rId55"/>
    <p:sldId id="517" r:id="rId56"/>
    <p:sldId id="518" r:id="rId57"/>
    <p:sldId id="519" r:id="rId58"/>
    <p:sldId id="520" r:id="rId59"/>
    <p:sldId id="521" r:id="rId60"/>
    <p:sldId id="522" r:id="rId61"/>
    <p:sldId id="523" r:id="rId62"/>
    <p:sldId id="524" r:id="rId63"/>
    <p:sldId id="525" r:id="rId64"/>
    <p:sldId id="526" r:id="rId65"/>
    <p:sldId id="527" r:id="rId66"/>
    <p:sldId id="528" r:id="rId67"/>
    <p:sldId id="529" r:id="rId68"/>
    <p:sldId id="530" r:id="rId69"/>
    <p:sldId id="531" r:id="rId70"/>
    <p:sldId id="532" r:id="rId71"/>
    <p:sldId id="533" r:id="rId72"/>
    <p:sldId id="534" r:id="rId73"/>
    <p:sldId id="535" r:id="rId74"/>
    <p:sldId id="536" r:id="rId75"/>
    <p:sldId id="537" r:id="rId76"/>
    <p:sldId id="568" r:id="rId77"/>
    <p:sldId id="626" r:id="rId78"/>
    <p:sldId id="627" r:id="rId79"/>
    <p:sldId id="628" r:id="rId80"/>
    <p:sldId id="629" r:id="rId81"/>
    <p:sldId id="630" r:id="rId82"/>
    <p:sldId id="631" r:id="rId83"/>
    <p:sldId id="632" r:id="rId84"/>
    <p:sldId id="570" r:id="rId85"/>
    <p:sldId id="633" r:id="rId86"/>
    <p:sldId id="634" r:id="rId87"/>
    <p:sldId id="635" r:id="rId88"/>
    <p:sldId id="636" r:id="rId89"/>
    <p:sldId id="637" r:id="rId90"/>
    <p:sldId id="638" r:id="rId91"/>
    <p:sldId id="603" r:id="rId92"/>
    <p:sldId id="607" r:id="rId93"/>
    <p:sldId id="604" r:id="rId94"/>
    <p:sldId id="577" r:id="rId95"/>
    <p:sldId id="578" r:id="rId96"/>
    <p:sldId id="541" r:id="rId97"/>
    <p:sldId id="544" r:id="rId98"/>
    <p:sldId id="548" r:id="rId99"/>
    <p:sldId id="608" r:id="rId100"/>
    <p:sldId id="622" r:id="rId101"/>
    <p:sldId id="664" r:id="rId102"/>
    <p:sldId id="665" r:id="rId103"/>
    <p:sldId id="666" r:id="rId104"/>
    <p:sldId id="667" r:id="rId105"/>
    <p:sldId id="668" r:id="rId106"/>
    <p:sldId id="669" r:id="rId107"/>
    <p:sldId id="670" r:id="rId108"/>
    <p:sldId id="671" r:id="rId109"/>
    <p:sldId id="672" r:id="rId110"/>
    <p:sldId id="673" r:id="rId111"/>
    <p:sldId id="674" r:id="rId112"/>
    <p:sldId id="690" r:id="rId113"/>
    <p:sldId id="538" r:id="rId114"/>
    <p:sldId id="609" r:id="rId115"/>
    <p:sldId id="610" r:id="rId116"/>
    <p:sldId id="611" r:id="rId117"/>
    <p:sldId id="648" r:id="rId118"/>
    <p:sldId id="612" r:id="rId119"/>
    <p:sldId id="613" r:id="rId120"/>
    <p:sldId id="614" r:id="rId121"/>
    <p:sldId id="615" r:id="rId122"/>
    <p:sldId id="649" r:id="rId123"/>
    <p:sldId id="580" r:id="rId124"/>
    <p:sldId id="581" r:id="rId125"/>
    <p:sldId id="582" r:id="rId126"/>
    <p:sldId id="583" r:id="rId127"/>
    <p:sldId id="584" r:id="rId128"/>
    <p:sldId id="585" r:id="rId129"/>
    <p:sldId id="586" r:id="rId130"/>
    <p:sldId id="587" r:id="rId131"/>
    <p:sldId id="588" r:id="rId132"/>
    <p:sldId id="589" r:id="rId133"/>
    <p:sldId id="590" r:id="rId134"/>
    <p:sldId id="591" r:id="rId135"/>
    <p:sldId id="592" r:id="rId136"/>
    <p:sldId id="623" r:id="rId137"/>
    <p:sldId id="599" r:id="rId138"/>
    <p:sldId id="601" r:id="rId139"/>
    <p:sldId id="600" r:id="rId140"/>
    <p:sldId id="598" r:id="rId141"/>
    <p:sldId id="594" r:id="rId142"/>
    <p:sldId id="593" r:id="rId143"/>
    <p:sldId id="595" r:id="rId144"/>
    <p:sldId id="596" r:id="rId145"/>
    <p:sldId id="597" r:id="rId146"/>
    <p:sldId id="676" r:id="rId147"/>
    <p:sldId id="691" r:id="rId148"/>
    <p:sldId id="680" r:id="rId149"/>
    <p:sldId id="675" r:id="rId150"/>
    <p:sldId id="679" r:id="rId151"/>
    <p:sldId id="677" r:id="rId152"/>
    <p:sldId id="681" r:id="rId153"/>
    <p:sldId id="682" r:id="rId154"/>
    <p:sldId id="686" r:id="rId155"/>
    <p:sldId id="687" r:id="rId156"/>
    <p:sldId id="688" r:id="rId157"/>
    <p:sldId id="689" r:id="rId158"/>
    <p:sldId id="569" r:id="rId159"/>
    <p:sldId id="684" r:id="rId160"/>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0"/>
      </a:spcBef>
      <a:spcAft>
        <a:spcPct val="0"/>
      </a:spcAft>
      <a:defRPr sz="2400" kern="1200">
        <a:solidFill>
          <a:schemeClr val="tx1"/>
        </a:solidFill>
        <a:latin typeface="Arial" pitchFamily="-110" charset="0"/>
        <a:ea typeface="ＭＳ Ｐゴシック" pitchFamily="-110" charset="-128"/>
        <a:cs typeface="ＭＳ Ｐゴシック" pitchFamily="-110" charset="-128"/>
      </a:defRPr>
    </a:lvl2pPr>
    <a:lvl3pPr marL="914400" algn="l" rtl="0" eaLnBrk="0" fontAlgn="base" hangingPunct="0">
      <a:spcBef>
        <a:spcPct val="0"/>
      </a:spcBef>
      <a:spcAft>
        <a:spcPct val="0"/>
      </a:spcAft>
      <a:defRPr sz="2400" kern="1200">
        <a:solidFill>
          <a:schemeClr val="tx1"/>
        </a:solidFill>
        <a:latin typeface="Arial" pitchFamily="-110" charset="0"/>
        <a:ea typeface="ＭＳ Ｐゴシック" pitchFamily="-110" charset="-128"/>
        <a:cs typeface="ＭＳ Ｐゴシック" pitchFamily="-110" charset="-128"/>
      </a:defRPr>
    </a:lvl3pPr>
    <a:lvl4pPr marL="1371600" algn="l" rtl="0" eaLnBrk="0" fontAlgn="base" hangingPunct="0">
      <a:spcBef>
        <a:spcPct val="0"/>
      </a:spcBef>
      <a:spcAft>
        <a:spcPct val="0"/>
      </a:spcAft>
      <a:defRPr sz="2400" kern="1200">
        <a:solidFill>
          <a:schemeClr val="tx1"/>
        </a:solidFill>
        <a:latin typeface="Arial" pitchFamily="-110" charset="0"/>
        <a:ea typeface="ＭＳ Ｐゴシック" pitchFamily="-110" charset="-128"/>
        <a:cs typeface="ＭＳ Ｐゴシック" pitchFamily="-110" charset="-128"/>
      </a:defRPr>
    </a:lvl4pPr>
    <a:lvl5pPr marL="1828800" algn="l" rtl="0" eaLnBrk="0" fontAlgn="base" hangingPunct="0">
      <a:spcBef>
        <a:spcPct val="0"/>
      </a:spcBef>
      <a:spcAft>
        <a:spcPct val="0"/>
      </a:spcAft>
      <a:defRPr sz="2400"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sz="2400"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sz="2400"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sz="2400"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sz="2400" kern="1200">
        <a:solidFill>
          <a:schemeClr val="tx1"/>
        </a:solidFill>
        <a:latin typeface="Arial" pitchFamily="-110" charset="0"/>
        <a:ea typeface="ＭＳ Ｐゴシック" pitchFamily="-110" charset="-128"/>
        <a:cs typeface="ＭＳ Ｐゴシック" pitchFamily="-110" charset="-128"/>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73FF1D"/>
    <a:srgbClr val="162CFF"/>
    <a:srgbClr val="FF22FF"/>
    <a:srgbClr val="00B400"/>
    <a:srgbClr val="FF000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horzBarState="maximized">
    <p:restoredLeft sz="15922" autoAdjust="0"/>
    <p:restoredTop sz="50000" autoAdjust="0"/>
  </p:normalViewPr>
  <p:slideViewPr>
    <p:cSldViewPr>
      <p:cViewPr varScale="1">
        <p:scale>
          <a:sx n="127" d="100"/>
          <a:sy n="127" d="100"/>
        </p:scale>
        <p:origin x="102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22328"/>
    </p:cViewPr>
  </p:sorterViewPr>
  <p:notesViewPr>
    <p:cSldViewPr snapToGrid="0" snapToObjects="1">
      <p:cViewPr varScale="1">
        <p:scale>
          <a:sx n="119" d="100"/>
          <a:sy n="119" d="100"/>
        </p:scale>
        <p:origin x="-2152"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42" Type="http://schemas.openxmlformats.org/officeDocument/2006/relationships/slide" Target="slides/slide138.xml"/><Relationship Id="rId143" Type="http://schemas.openxmlformats.org/officeDocument/2006/relationships/slide" Target="slides/slide139.xml"/><Relationship Id="rId144" Type="http://schemas.openxmlformats.org/officeDocument/2006/relationships/slide" Target="slides/slide140.xml"/><Relationship Id="rId145" Type="http://schemas.openxmlformats.org/officeDocument/2006/relationships/slide" Target="slides/slide141.xml"/><Relationship Id="rId146" Type="http://schemas.openxmlformats.org/officeDocument/2006/relationships/slide" Target="slides/slide142.xml"/><Relationship Id="rId147" Type="http://schemas.openxmlformats.org/officeDocument/2006/relationships/slide" Target="slides/slide143.xml"/><Relationship Id="rId148" Type="http://schemas.openxmlformats.org/officeDocument/2006/relationships/slide" Target="slides/slide144.xml"/><Relationship Id="rId149" Type="http://schemas.openxmlformats.org/officeDocument/2006/relationships/slide" Target="slides/slide14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80" Type="http://schemas.openxmlformats.org/officeDocument/2006/relationships/slide" Target="slides/slide76.xml"/><Relationship Id="rId81" Type="http://schemas.openxmlformats.org/officeDocument/2006/relationships/slide" Target="slides/slide77.xml"/><Relationship Id="rId82" Type="http://schemas.openxmlformats.org/officeDocument/2006/relationships/slide" Target="slides/slide78.xml"/><Relationship Id="rId83" Type="http://schemas.openxmlformats.org/officeDocument/2006/relationships/slide" Target="slides/slide79.xml"/><Relationship Id="rId84" Type="http://schemas.openxmlformats.org/officeDocument/2006/relationships/slide" Target="slides/slide80.xml"/><Relationship Id="rId85" Type="http://schemas.openxmlformats.org/officeDocument/2006/relationships/slide" Target="slides/slide81.xml"/><Relationship Id="rId86" Type="http://schemas.openxmlformats.org/officeDocument/2006/relationships/slide" Target="slides/slide82.xml"/><Relationship Id="rId87" Type="http://schemas.openxmlformats.org/officeDocument/2006/relationships/slide" Target="slides/slide83.xml"/><Relationship Id="rId88" Type="http://schemas.openxmlformats.org/officeDocument/2006/relationships/slide" Target="slides/slide84.xml"/><Relationship Id="rId89" Type="http://schemas.openxmlformats.org/officeDocument/2006/relationships/slide" Target="slides/slide85.xml"/><Relationship Id="rId110" Type="http://schemas.openxmlformats.org/officeDocument/2006/relationships/slide" Target="slides/slide106.xml"/><Relationship Id="rId111" Type="http://schemas.openxmlformats.org/officeDocument/2006/relationships/slide" Target="slides/slide107.xml"/><Relationship Id="rId112" Type="http://schemas.openxmlformats.org/officeDocument/2006/relationships/slide" Target="slides/slide108.xml"/><Relationship Id="rId113" Type="http://schemas.openxmlformats.org/officeDocument/2006/relationships/slide" Target="slides/slide109.xml"/><Relationship Id="rId114" Type="http://schemas.openxmlformats.org/officeDocument/2006/relationships/slide" Target="slides/slide110.xml"/><Relationship Id="rId115" Type="http://schemas.openxmlformats.org/officeDocument/2006/relationships/slide" Target="slides/slide111.xml"/><Relationship Id="rId116" Type="http://schemas.openxmlformats.org/officeDocument/2006/relationships/slide" Target="slides/slide112.xml"/><Relationship Id="rId117" Type="http://schemas.openxmlformats.org/officeDocument/2006/relationships/slide" Target="slides/slide113.xml"/><Relationship Id="rId118" Type="http://schemas.openxmlformats.org/officeDocument/2006/relationships/slide" Target="slides/slide114.xml"/><Relationship Id="rId119" Type="http://schemas.openxmlformats.org/officeDocument/2006/relationships/slide" Target="slides/slide115.xml"/><Relationship Id="rId150" Type="http://schemas.openxmlformats.org/officeDocument/2006/relationships/slide" Target="slides/slide146.xml"/><Relationship Id="rId151" Type="http://schemas.openxmlformats.org/officeDocument/2006/relationships/slide" Target="slides/slide147.xml"/><Relationship Id="rId152" Type="http://schemas.openxmlformats.org/officeDocument/2006/relationships/slide" Target="slides/slide148.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153" Type="http://schemas.openxmlformats.org/officeDocument/2006/relationships/slide" Target="slides/slide149.xml"/><Relationship Id="rId154" Type="http://schemas.openxmlformats.org/officeDocument/2006/relationships/slide" Target="slides/slide150.xml"/><Relationship Id="rId155" Type="http://schemas.openxmlformats.org/officeDocument/2006/relationships/slide" Target="slides/slide151.xml"/><Relationship Id="rId156" Type="http://schemas.openxmlformats.org/officeDocument/2006/relationships/slide" Target="slides/slide152.xml"/><Relationship Id="rId157" Type="http://schemas.openxmlformats.org/officeDocument/2006/relationships/slide" Target="slides/slide153.xml"/><Relationship Id="rId158" Type="http://schemas.openxmlformats.org/officeDocument/2006/relationships/slide" Target="slides/slide154.xml"/><Relationship Id="rId159" Type="http://schemas.openxmlformats.org/officeDocument/2006/relationships/slide" Target="slides/slide155.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slide" Target="slides/slide48.xml"/><Relationship Id="rId53" Type="http://schemas.openxmlformats.org/officeDocument/2006/relationships/slide" Target="slides/slide49.xml"/><Relationship Id="rId54" Type="http://schemas.openxmlformats.org/officeDocument/2006/relationships/slide" Target="slides/slide50.xml"/><Relationship Id="rId55" Type="http://schemas.openxmlformats.org/officeDocument/2006/relationships/slide" Target="slides/slide51.xml"/><Relationship Id="rId56" Type="http://schemas.openxmlformats.org/officeDocument/2006/relationships/slide" Target="slides/slide52.xml"/><Relationship Id="rId57" Type="http://schemas.openxmlformats.org/officeDocument/2006/relationships/slide" Target="slides/slide53.xml"/><Relationship Id="rId58" Type="http://schemas.openxmlformats.org/officeDocument/2006/relationships/slide" Target="slides/slide54.xml"/><Relationship Id="rId59" Type="http://schemas.openxmlformats.org/officeDocument/2006/relationships/slide" Target="slides/slide55.xml"/><Relationship Id="rId90" Type="http://schemas.openxmlformats.org/officeDocument/2006/relationships/slide" Target="slides/slide86.xml"/><Relationship Id="rId91" Type="http://schemas.openxmlformats.org/officeDocument/2006/relationships/slide" Target="slides/slide87.xml"/><Relationship Id="rId92" Type="http://schemas.openxmlformats.org/officeDocument/2006/relationships/slide" Target="slides/slide88.xml"/><Relationship Id="rId93" Type="http://schemas.openxmlformats.org/officeDocument/2006/relationships/slide" Target="slides/slide89.xml"/><Relationship Id="rId94" Type="http://schemas.openxmlformats.org/officeDocument/2006/relationships/slide" Target="slides/slide90.xml"/><Relationship Id="rId95" Type="http://schemas.openxmlformats.org/officeDocument/2006/relationships/slide" Target="slides/slide91.xml"/><Relationship Id="rId96" Type="http://schemas.openxmlformats.org/officeDocument/2006/relationships/slide" Target="slides/slide92.xml"/><Relationship Id="rId97" Type="http://schemas.openxmlformats.org/officeDocument/2006/relationships/slide" Target="slides/slide93.xml"/><Relationship Id="rId98" Type="http://schemas.openxmlformats.org/officeDocument/2006/relationships/slide" Target="slides/slide94.xml"/><Relationship Id="rId99" Type="http://schemas.openxmlformats.org/officeDocument/2006/relationships/slide" Target="slides/slide95.xml"/><Relationship Id="rId120" Type="http://schemas.openxmlformats.org/officeDocument/2006/relationships/slide" Target="slides/slide116.xml"/><Relationship Id="rId121" Type="http://schemas.openxmlformats.org/officeDocument/2006/relationships/slide" Target="slides/slide117.xml"/><Relationship Id="rId122" Type="http://schemas.openxmlformats.org/officeDocument/2006/relationships/slide" Target="slides/slide118.xml"/><Relationship Id="rId123" Type="http://schemas.openxmlformats.org/officeDocument/2006/relationships/slide" Target="slides/slide119.xml"/><Relationship Id="rId124" Type="http://schemas.openxmlformats.org/officeDocument/2006/relationships/slide" Target="slides/slide120.xml"/><Relationship Id="rId125" Type="http://schemas.openxmlformats.org/officeDocument/2006/relationships/slide" Target="slides/slide121.xml"/><Relationship Id="rId126" Type="http://schemas.openxmlformats.org/officeDocument/2006/relationships/slide" Target="slides/slide122.xml"/><Relationship Id="rId127" Type="http://schemas.openxmlformats.org/officeDocument/2006/relationships/slide" Target="slides/slide123.xml"/><Relationship Id="rId128" Type="http://schemas.openxmlformats.org/officeDocument/2006/relationships/slide" Target="slides/slide124.xml"/><Relationship Id="rId129" Type="http://schemas.openxmlformats.org/officeDocument/2006/relationships/slide" Target="slides/slide125.xml"/><Relationship Id="rId160" Type="http://schemas.openxmlformats.org/officeDocument/2006/relationships/slide" Target="slides/slide156.xml"/><Relationship Id="rId161" Type="http://schemas.openxmlformats.org/officeDocument/2006/relationships/notesMaster" Target="notesMasters/notesMaster1.xml"/><Relationship Id="rId162" Type="http://schemas.openxmlformats.org/officeDocument/2006/relationships/handoutMaster" Target="handoutMasters/handoutMaster1.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63" Type="http://schemas.openxmlformats.org/officeDocument/2006/relationships/presProps" Target="presProps.xml"/><Relationship Id="rId164" Type="http://schemas.openxmlformats.org/officeDocument/2006/relationships/viewProps" Target="viewProps.xml"/><Relationship Id="rId165" Type="http://schemas.openxmlformats.org/officeDocument/2006/relationships/theme" Target="theme/theme1.xml"/><Relationship Id="rId166" Type="http://schemas.openxmlformats.org/officeDocument/2006/relationships/tableStyles" Target="tableStyles.xml"/><Relationship Id="rId60" Type="http://schemas.openxmlformats.org/officeDocument/2006/relationships/slide" Target="slides/slide56.xml"/><Relationship Id="rId61" Type="http://schemas.openxmlformats.org/officeDocument/2006/relationships/slide" Target="slides/slide57.xml"/><Relationship Id="rId62" Type="http://schemas.openxmlformats.org/officeDocument/2006/relationships/slide" Target="slides/slide58.xml"/><Relationship Id="rId63" Type="http://schemas.openxmlformats.org/officeDocument/2006/relationships/slide" Target="slides/slide59.xml"/><Relationship Id="rId64" Type="http://schemas.openxmlformats.org/officeDocument/2006/relationships/slide" Target="slides/slide60.xml"/><Relationship Id="rId65" Type="http://schemas.openxmlformats.org/officeDocument/2006/relationships/slide" Target="slides/slide61.xml"/><Relationship Id="rId66" Type="http://schemas.openxmlformats.org/officeDocument/2006/relationships/slide" Target="slides/slide62.xml"/><Relationship Id="rId67" Type="http://schemas.openxmlformats.org/officeDocument/2006/relationships/slide" Target="slides/slide63.xml"/><Relationship Id="rId68" Type="http://schemas.openxmlformats.org/officeDocument/2006/relationships/slide" Target="slides/slide64.xml"/><Relationship Id="rId69" Type="http://schemas.openxmlformats.org/officeDocument/2006/relationships/slide" Target="slides/slide65.xml"/><Relationship Id="rId130" Type="http://schemas.openxmlformats.org/officeDocument/2006/relationships/slide" Target="slides/slide126.xml"/><Relationship Id="rId131" Type="http://schemas.openxmlformats.org/officeDocument/2006/relationships/slide" Target="slides/slide127.xml"/><Relationship Id="rId132" Type="http://schemas.openxmlformats.org/officeDocument/2006/relationships/slide" Target="slides/slide128.xml"/><Relationship Id="rId133" Type="http://schemas.openxmlformats.org/officeDocument/2006/relationships/slide" Target="slides/slide129.xml"/><Relationship Id="rId134" Type="http://schemas.openxmlformats.org/officeDocument/2006/relationships/slide" Target="slides/slide130.xml"/><Relationship Id="rId135" Type="http://schemas.openxmlformats.org/officeDocument/2006/relationships/slide" Target="slides/slide131.xml"/><Relationship Id="rId136" Type="http://schemas.openxmlformats.org/officeDocument/2006/relationships/slide" Target="slides/slide132.xml"/><Relationship Id="rId137" Type="http://schemas.openxmlformats.org/officeDocument/2006/relationships/slide" Target="slides/slide133.xml"/><Relationship Id="rId138" Type="http://schemas.openxmlformats.org/officeDocument/2006/relationships/slide" Target="slides/slide134.xml"/><Relationship Id="rId139" Type="http://schemas.openxmlformats.org/officeDocument/2006/relationships/slide" Target="slides/slide13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70" Type="http://schemas.openxmlformats.org/officeDocument/2006/relationships/slide" Target="slides/slide66.xml"/><Relationship Id="rId71" Type="http://schemas.openxmlformats.org/officeDocument/2006/relationships/slide" Target="slides/slide67.xml"/><Relationship Id="rId72" Type="http://schemas.openxmlformats.org/officeDocument/2006/relationships/slide" Target="slides/slide68.xml"/><Relationship Id="rId73" Type="http://schemas.openxmlformats.org/officeDocument/2006/relationships/slide" Target="slides/slide69.xml"/><Relationship Id="rId74" Type="http://schemas.openxmlformats.org/officeDocument/2006/relationships/slide" Target="slides/slide70.xml"/><Relationship Id="rId75" Type="http://schemas.openxmlformats.org/officeDocument/2006/relationships/slide" Target="slides/slide71.xml"/><Relationship Id="rId76" Type="http://schemas.openxmlformats.org/officeDocument/2006/relationships/slide" Target="slides/slide72.xml"/><Relationship Id="rId77" Type="http://schemas.openxmlformats.org/officeDocument/2006/relationships/slide" Target="slides/slide73.xml"/><Relationship Id="rId78" Type="http://schemas.openxmlformats.org/officeDocument/2006/relationships/slide" Target="slides/slide74.xml"/><Relationship Id="rId79" Type="http://schemas.openxmlformats.org/officeDocument/2006/relationships/slide" Target="slides/slide7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100" Type="http://schemas.openxmlformats.org/officeDocument/2006/relationships/slide" Target="slides/slide96.xml"/><Relationship Id="rId101" Type="http://schemas.openxmlformats.org/officeDocument/2006/relationships/slide" Target="slides/slide97.xml"/><Relationship Id="rId102" Type="http://schemas.openxmlformats.org/officeDocument/2006/relationships/slide" Target="slides/slide98.xml"/><Relationship Id="rId103" Type="http://schemas.openxmlformats.org/officeDocument/2006/relationships/slide" Target="slides/slide99.xml"/><Relationship Id="rId104" Type="http://schemas.openxmlformats.org/officeDocument/2006/relationships/slide" Target="slides/slide100.xml"/><Relationship Id="rId105" Type="http://schemas.openxmlformats.org/officeDocument/2006/relationships/slide" Target="slides/slide101.xml"/><Relationship Id="rId106" Type="http://schemas.openxmlformats.org/officeDocument/2006/relationships/slide" Target="slides/slide102.xml"/><Relationship Id="rId107" Type="http://schemas.openxmlformats.org/officeDocument/2006/relationships/slide" Target="slides/slide103.xml"/><Relationship Id="rId108" Type="http://schemas.openxmlformats.org/officeDocument/2006/relationships/slide" Target="slides/slide104.xml"/><Relationship Id="rId109" Type="http://schemas.openxmlformats.org/officeDocument/2006/relationships/slide" Target="slides/slide10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40" Type="http://schemas.openxmlformats.org/officeDocument/2006/relationships/slide" Target="slides/slide136.xml"/><Relationship Id="rId141" Type="http://schemas.openxmlformats.org/officeDocument/2006/relationships/slide" Target="slides/slide137.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emf"/><Relationship Id="rId5" Type="http://schemas.openxmlformats.org/officeDocument/2006/relationships/image" Target="../media/image19.emf"/><Relationship Id="rId1" Type="http://schemas.openxmlformats.org/officeDocument/2006/relationships/image" Target="../media/image15.emf"/><Relationship Id="rId2" Type="http://schemas.openxmlformats.org/officeDocument/2006/relationships/image" Target="../media/image1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 Id="rId2" Type="http://schemas.openxmlformats.org/officeDocument/2006/relationships/image" Target="../media/image16.emf"/><Relationship Id="rId3" Type="http://schemas.openxmlformats.org/officeDocument/2006/relationships/image" Target="../media/image1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65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atin typeface="Arial" charset="0"/>
                <a:ea typeface="ＭＳ Ｐゴシック" charset="-128"/>
                <a:cs typeface="ＭＳ Ｐゴシック" charset="-128"/>
              </a:defRPr>
            </a:lvl1pPr>
          </a:lstStyle>
          <a:p>
            <a:pPr>
              <a:defRPr/>
            </a:pPr>
            <a:endParaRPr lang="en-US"/>
          </a:p>
        </p:txBody>
      </p:sp>
      <p:sp>
        <p:nvSpPr>
          <p:cNvPr id="23654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atin typeface="Arial" charset="0"/>
                <a:ea typeface="ＭＳ Ｐゴシック" charset="-128"/>
                <a:cs typeface="ＭＳ Ｐゴシック" charset="-128"/>
              </a:defRPr>
            </a:lvl1pPr>
          </a:lstStyle>
          <a:p>
            <a:pPr>
              <a:defRPr/>
            </a:pPr>
            <a:endParaRPr lang="en-US"/>
          </a:p>
        </p:txBody>
      </p:sp>
      <p:sp>
        <p:nvSpPr>
          <p:cNvPr id="23654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atin typeface="Arial" charset="0"/>
                <a:ea typeface="ＭＳ Ｐゴシック" charset="-128"/>
                <a:cs typeface="ＭＳ Ｐゴシック" charset="-128"/>
              </a:defRPr>
            </a:lvl1pPr>
          </a:lstStyle>
          <a:p>
            <a:pPr>
              <a:defRPr/>
            </a:pPr>
            <a:endParaRPr lang="en-US"/>
          </a:p>
        </p:txBody>
      </p:sp>
      <p:sp>
        <p:nvSpPr>
          <p:cNvPr id="23654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atin typeface="Arial" charset="0"/>
                <a:ea typeface="ＭＳ Ｐゴシック" charset="-128"/>
                <a:cs typeface="ＭＳ Ｐゴシック" charset="-128"/>
              </a:defRPr>
            </a:lvl1pPr>
          </a:lstStyle>
          <a:p>
            <a:pPr>
              <a:defRPr/>
            </a:pPr>
            <a:fld id="{E8A6F800-CDDD-F64D-8345-3276EAE11F47}" type="slidenum">
              <a:rPr lang="en-US"/>
              <a:pPr>
                <a:defRPr/>
              </a:pPr>
              <a:t>‹#›</a:t>
            </a:fld>
            <a:endParaRPr lang="en-US"/>
          </a:p>
        </p:txBody>
      </p:sp>
    </p:spTree>
    <p:extLst>
      <p:ext uri="{BB962C8B-B14F-4D97-AF65-F5344CB8AC3E}">
        <p14:creationId xmlns:p14="http://schemas.microsoft.com/office/powerpoint/2010/main" val="177520000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60.png>
</file>

<file path=ppt/media/image2.jpeg>
</file>

<file path=ppt/media/image3.png>
</file>

<file path=ppt/media/image4.png>
</file>

<file path=ppt/media/image5.jpeg>
</file>

<file path=ppt/media/image6.jpg>
</file>

<file path=ppt/media/image7.png>
</file>

<file path=ppt/media/image8.png>
</file>

<file path=ppt/media/image85.png>
</file>

<file path=ppt/media/image86.png>
</file>

<file path=ppt/media/image87.png>
</file>

<file path=ppt/media/image9.png>
</file>

<file path=ppt/media/image92.png>
</file>

<file path=ppt/media/image93.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atin typeface="Arial" charset="0"/>
                <a:ea typeface="ＭＳ Ｐゴシック" charset="-128"/>
                <a:cs typeface="ＭＳ Ｐゴシック" charset="-128"/>
              </a:defRPr>
            </a:lvl1pPr>
          </a:lstStyle>
          <a:p>
            <a:pPr>
              <a:defRPr/>
            </a:pPr>
            <a:endParaRPr lang="en-US"/>
          </a:p>
        </p:txBody>
      </p:sp>
      <p:sp>
        <p:nvSpPr>
          <p:cNvPr id="7171"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atin typeface="Arial" charset="0"/>
                <a:ea typeface="ＭＳ Ｐゴシック" charset="-128"/>
                <a:cs typeface="ＭＳ Ｐゴシック" charset="-128"/>
              </a:defRPr>
            </a:lvl1pPr>
          </a:lstStyle>
          <a:p>
            <a:pPr>
              <a:defRPr/>
            </a:pPr>
            <a:endParaRPr lang="en-US"/>
          </a:p>
        </p:txBody>
      </p:sp>
      <p:sp>
        <p:nvSpPr>
          <p:cNvPr id="163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717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atin typeface="Arial" charset="0"/>
                <a:ea typeface="ＭＳ Ｐゴシック" charset="-128"/>
                <a:cs typeface="ＭＳ Ｐゴシック" charset="-128"/>
              </a:defRPr>
            </a:lvl1pPr>
          </a:lstStyle>
          <a:p>
            <a:pPr>
              <a:defRPr/>
            </a:pPr>
            <a:endParaRPr lang="en-US"/>
          </a:p>
        </p:txBody>
      </p:sp>
      <p:sp>
        <p:nvSpPr>
          <p:cNvPr id="717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atin typeface="Arial" charset="0"/>
                <a:ea typeface="ＭＳ Ｐゴシック" charset="-128"/>
                <a:cs typeface="ＭＳ Ｐゴシック" charset="-128"/>
              </a:defRPr>
            </a:lvl1pPr>
          </a:lstStyle>
          <a:p>
            <a:pPr>
              <a:defRPr/>
            </a:pPr>
            <a:fld id="{3B4B0FE2-7B5A-884A-8D74-6477543280BC}" type="slidenum">
              <a:rPr lang="en-US"/>
              <a:pPr>
                <a:defRPr/>
              </a:pPr>
              <a:t>‹#›</a:t>
            </a:fld>
            <a:endParaRPr lang="en-US"/>
          </a:p>
        </p:txBody>
      </p:sp>
    </p:spTree>
    <p:extLst>
      <p:ext uri="{BB962C8B-B14F-4D97-AF65-F5344CB8AC3E}">
        <p14:creationId xmlns:p14="http://schemas.microsoft.com/office/powerpoint/2010/main" val="927855303"/>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112" charset="0"/>
        <a:ea typeface="ＭＳ Ｐゴシック" pitchFamily="-112" charset="-128"/>
        <a:cs typeface="ＭＳ Ｐゴシック" pitchFamily="-112" charset="-128"/>
      </a:defRPr>
    </a:lvl1pPr>
    <a:lvl2pPr marL="457200" algn="l" rtl="0" eaLnBrk="0" fontAlgn="base" hangingPunct="0">
      <a:spcBef>
        <a:spcPct val="30000"/>
      </a:spcBef>
      <a:spcAft>
        <a:spcPct val="0"/>
      </a:spcAft>
      <a:defRPr sz="1200" kern="1200">
        <a:solidFill>
          <a:schemeClr val="tx1"/>
        </a:solidFill>
        <a:latin typeface="Arial" pitchFamily="-112" charset="0"/>
        <a:ea typeface="ＭＳ Ｐゴシック" pitchFamily="-112" charset="-128"/>
        <a:cs typeface="+mn-cs"/>
      </a:defRPr>
    </a:lvl2pPr>
    <a:lvl3pPr marL="914400" algn="l" rtl="0" eaLnBrk="0" fontAlgn="base" hangingPunct="0">
      <a:spcBef>
        <a:spcPct val="30000"/>
      </a:spcBef>
      <a:spcAft>
        <a:spcPct val="0"/>
      </a:spcAft>
      <a:defRPr sz="1200" kern="1200">
        <a:solidFill>
          <a:schemeClr val="tx1"/>
        </a:solidFill>
        <a:latin typeface="Arial" pitchFamily="-112" charset="0"/>
        <a:ea typeface="ＭＳ Ｐゴシック" pitchFamily="-112" charset="-128"/>
        <a:cs typeface="+mn-cs"/>
      </a:defRPr>
    </a:lvl3pPr>
    <a:lvl4pPr marL="1371600" algn="l" rtl="0" eaLnBrk="0" fontAlgn="base" hangingPunct="0">
      <a:spcBef>
        <a:spcPct val="30000"/>
      </a:spcBef>
      <a:spcAft>
        <a:spcPct val="0"/>
      </a:spcAft>
      <a:defRPr sz="1200" kern="1200">
        <a:solidFill>
          <a:schemeClr val="tx1"/>
        </a:solidFill>
        <a:latin typeface="Arial" pitchFamily="-112" charset="0"/>
        <a:ea typeface="ＭＳ Ｐゴシック" pitchFamily="-112" charset="-128"/>
        <a:cs typeface="+mn-cs"/>
      </a:defRPr>
    </a:lvl4pPr>
    <a:lvl5pPr marL="1828800" algn="l" rtl="0" eaLnBrk="0" fontAlgn="base" hangingPunct="0">
      <a:spcBef>
        <a:spcPct val="30000"/>
      </a:spcBef>
      <a:spcAft>
        <a:spcPct val="0"/>
      </a:spcAft>
      <a:defRPr sz="1200" kern="1200">
        <a:solidFill>
          <a:schemeClr val="tx1"/>
        </a:solidFill>
        <a:latin typeface="Arial" pitchFamily="-112" charset="0"/>
        <a:ea typeface="ＭＳ Ｐゴシック" pitchFamily="-112"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8.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9.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5.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2.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3.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a:latin typeface="Arial" charset="0"/>
              <a:ea typeface="ＭＳ Ｐゴシック" charset="-128"/>
              <a:cs typeface="ＭＳ Ｐゴシック"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21</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7B1F10A8-D676-3041-B19D-F1ABFC39D202}" type="slidenum">
              <a:rPr lang="en-US" sz="1200"/>
              <a:pPr/>
              <a:t>120</a:t>
            </a:fld>
            <a:endParaRPr lang="en-US" sz="1200"/>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BD9891F2-6676-0549-BA17-F72EB0AAEB86}" type="slidenum">
              <a:rPr lang="en-US" sz="1200"/>
              <a:pPr/>
              <a:t>121</a:t>
            </a:fld>
            <a:endParaRPr lang="en-US" sz="1200"/>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135B88C6-7272-9145-98BD-CB52C78BBB44}" type="slidenum">
              <a:rPr lang="en-US" sz="1200"/>
              <a:pPr/>
              <a:t>122</a:t>
            </a:fld>
            <a:endParaRPr lang="en-US" sz="1200"/>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5E4E5422-069D-7A4F-A931-A56B7B2EFE08}" type="slidenum">
              <a:rPr lang="en-US" sz="1200"/>
              <a:pPr/>
              <a:t>123</a:t>
            </a:fld>
            <a:endParaRPr lang="en-US" sz="1200"/>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00457A8F-7DDA-B24C-971D-FD2E35DF2DE3}" type="slidenum">
              <a:rPr lang="en-US" sz="1200"/>
              <a:pPr/>
              <a:t>124</a:t>
            </a:fld>
            <a:endParaRPr lang="en-US" sz="1200"/>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22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38E3B990-E975-4045-A8C4-7CBC79C52161}" type="slidenum">
              <a:rPr lang="en-US" sz="1200"/>
              <a:pPr/>
              <a:t>125</a:t>
            </a:fld>
            <a:endParaRPr lang="en-US" sz="1200"/>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98EA2387-2895-9542-9483-BA9BDB18E2D9}" type="slidenum">
              <a:rPr lang="en-US" sz="1200"/>
              <a:pPr/>
              <a:t>126</a:t>
            </a:fld>
            <a:endParaRPr lang="en-US" sz="1200"/>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24EBDEF6-F262-174E-91B7-D86E9CED83DB}" type="slidenum">
              <a:rPr lang="en-US" sz="1200"/>
              <a:pPr/>
              <a:t>127</a:t>
            </a:fld>
            <a:endParaRPr lang="en-US" sz="1200"/>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DA43FC43-C6EA-9641-A039-F933BB879A38}" type="slidenum">
              <a:rPr lang="en-US" sz="1200"/>
              <a:pPr/>
              <a:t>128</a:t>
            </a:fld>
            <a:endParaRPr lang="en-US" sz="1200"/>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857D1A45-F771-1A49-B8B7-AD1E780EAC88}" type="slidenum">
              <a:rPr lang="en-US" sz="1200"/>
              <a:pPr/>
              <a:t>129</a:t>
            </a:fld>
            <a:endParaRPr lang="en-US" sz="1200"/>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A60F4378-27D8-2643-BF35-232D7702A66A}" type="slidenum">
              <a:rPr lang="en-US" sz="1200"/>
              <a:pPr/>
              <a:t>130</a:t>
            </a:fld>
            <a:endParaRPr lang="en-US" sz="1200"/>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131</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132</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133</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134</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23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135</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136</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137</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138</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139</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140</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141</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142</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143</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144</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24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145</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146</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147</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148</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149</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150</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151</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152</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153</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C3ABB5B6-6889-E943-9E0D-14D5C4FD012F}" type="slidenum">
              <a:rPr lang="en-US" sz="1200"/>
              <a:pPr/>
              <a:t>154</a:t>
            </a:fld>
            <a:endParaRPr lang="en-US" sz="1200"/>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atin typeface="Arial" charset="0"/>
                <a:ea typeface="ヒラギノ角ゴ Pro W3" charset="0"/>
                <a:cs typeface="ヒラギノ角ゴ Pro W3" charset="0"/>
              </a:rPr>
              <a:t>Slide 7: GPS occultation forward operators</a:t>
            </a:r>
          </a:p>
          <a:p>
            <a:pPr eaLnBrk="1" hangingPunct="1"/>
            <a:r>
              <a:rPr lang="en-US">
                <a:latin typeface="Arial" charset="0"/>
                <a:ea typeface="ヒラギノ角ゴ Pro W3" charset="0"/>
                <a:cs typeface="ヒラギノ角ゴ Pro W3" charset="0"/>
              </a:rPr>
              <a:t>        Non-local refractivity : (Sokolovskiy et al., MWR 133, 2200-2212)</a:t>
            </a:r>
          </a:p>
          <a:p>
            <a:pPr eaLnBrk="1" hangingPunct="1"/>
            <a:r>
              <a:rPr lang="en-US">
                <a:latin typeface="Arial" charset="0"/>
                <a:ea typeface="ヒラギノ角ゴ Pro W3" charset="0"/>
                <a:cs typeface="ヒラギノ角ゴ Pro W3" charset="0"/>
              </a:rPr>
              <a:t>                NEED DETAILS OF ALGORITHM               step size???</a:t>
            </a:r>
          </a:p>
          <a:p>
            <a:pPr eaLnBrk="1" hangingPunct="1"/>
            <a:r>
              <a:rPr lang="en-US">
                <a:latin typeface="Arial" charset="0"/>
                <a:ea typeface="ヒラギノ角ゴ Pro W3" charset="0"/>
                <a:cs typeface="ヒラギノ角ゴ Pro W3" charset="0"/>
              </a:rPr>
              <a:t>                                upper limits</a:t>
            </a:r>
          </a:p>
          <a:p>
            <a:pPr eaLnBrk="1" hangingPunct="1"/>
            <a:r>
              <a:rPr lang="en-US">
                <a:latin typeface="Arial" charset="0"/>
                <a:ea typeface="ヒラギノ角ゴ Pro W3" charset="0"/>
                <a:cs typeface="ヒラギノ角ゴ Pro W3" charset="0"/>
              </a:rPr>
              <a:t>                                grid pictures for different latitudes</a:t>
            </a:r>
          </a:p>
          <a:p>
            <a:pPr eaLnBrk="1" hangingPunct="1"/>
            <a:r>
              <a:rPr lang="en-US">
                <a:latin typeface="Arial" charset="0"/>
                <a:ea typeface="ヒラギノ角ゴ Pro W3" charset="0"/>
                <a:cs typeface="ヒラギノ角ゴ Pro W3" charset="0"/>
              </a:rPr>
              <a:t>        Three pictures exist: ~jla/talks_and_meetings/2009/ams/cam_gps_talk/gps_lat*</a:t>
            </a:r>
          </a:p>
          <a:p>
            <a:pPr eaLnBrk="1" hangingPunct="1"/>
            <a:r>
              <a:rPr lang="en-US">
                <a:latin typeface="Arial" charset="0"/>
                <a:ea typeface="ヒラギノ角ゴ Pro W3" charset="0"/>
                <a:cs typeface="ヒラギノ角ゴ Pro W3" charset="0"/>
              </a:rPr>
              <a:t>        Expect minor differences with coarse grid, larger near poles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25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155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B4B0FE2-7B5A-884A-8D74-6477543280BC}" type="slidenum">
              <a:rPr lang="en-US" smtClean="0"/>
              <a:pPr>
                <a:defRPr/>
              </a:pPr>
              <a:t>156</a:t>
            </a:fld>
            <a:endParaRPr lang="en-US"/>
          </a:p>
        </p:txBody>
      </p:sp>
    </p:spTree>
    <p:extLst>
      <p:ext uri="{BB962C8B-B14F-4D97-AF65-F5344CB8AC3E}">
        <p14:creationId xmlns:p14="http://schemas.microsoft.com/office/powerpoint/2010/main" val="37315041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26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27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28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29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30</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3B4B0FE2-7B5A-884A-8D74-6477543280BC}" type="slidenum">
              <a:rPr lang="en-US" smtClean="0"/>
              <a:pPr>
                <a:defRPr/>
              </a:pPr>
              <a:t>2</a:t>
            </a:fld>
            <a:endParaRPr lang="en-US"/>
          </a:p>
        </p:txBody>
      </p:sp>
    </p:spTree>
    <p:extLst>
      <p:ext uri="{BB962C8B-B14F-4D97-AF65-F5344CB8AC3E}">
        <p14:creationId xmlns:p14="http://schemas.microsoft.com/office/powerpoint/2010/main" val="11661392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31</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39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40</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fld id="{7FB02AE2-4AC9-6248-BB5A-E18F752FF451}" type="slidenum">
              <a:rPr lang="en-US" sz="1200"/>
              <a:pPr/>
              <a:t>9</a:t>
            </a:fld>
            <a:endParaRPr lang="en-US" sz="1200"/>
          </a:p>
        </p:txBody>
      </p:sp>
      <p:sp>
        <p:nvSpPr>
          <p:cNvPr id="22531" name="Rectangle 1026"/>
          <p:cNvSpPr>
            <a:spLocks noGrp="1" noRot="1" noChangeAspect="1" noChangeArrowheads="1" noTextEdit="1"/>
          </p:cNvSpPr>
          <p:nvPr>
            <p:ph type="sldImg"/>
          </p:nvPr>
        </p:nvSpPr>
        <p:spPr>
          <a:ln/>
        </p:spPr>
      </p:sp>
      <p:sp>
        <p:nvSpPr>
          <p:cNvPr id="22532" name="Rectangle 1027"/>
          <p:cNvSpPr>
            <a:spLocks noGrp="1" noChangeArrowheads="1"/>
          </p:cNvSpPr>
          <p:nvPr>
            <p:ph type="body" idx="1"/>
          </p:nvPr>
        </p:nvSpPr>
        <p:spPr>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latin typeface="Arial" charset="0"/>
              <a:ea typeface="ＭＳ Ｐゴシック" charset="0"/>
              <a:cs typeface="ＭＳ Ｐゴシック"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41</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49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50</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51</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59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60</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61</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69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70</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71</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72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74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75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76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77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78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79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80</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82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83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84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85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86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87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88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89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90</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93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94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95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96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97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98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99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100</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101</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105</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106</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107</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108</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109</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110</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111</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112</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113</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p:spPr>
        <p:txBody>
          <a:bodyPr/>
          <a:lstStyle/>
          <a:p>
            <a:fld id="{C6826539-A7D1-5342-BF55-B80EAFB479F5}" type="slidenum">
              <a:rPr lang="en-US"/>
              <a:pPr/>
              <a:t>114</a:t>
            </a:fld>
            <a:endParaRPr lang="en-US"/>
          </a:p>
        </p:txBody>
      </p:sp>
      <p:sp>
        <p:nvSpPr>
          <p:cNvPr id="18435" name="Rectangle 2"/>
          <p:cNvSpPr>
            <a:spLocks noGrp="1" noRot="1" noChangeAspect="1" noChangeArrowheads="1"/>
          </p:cNvSpPr>
          <p:nvPr>
            <p:ph type="sldImg"/>
          </p:nvPr>
        </p:nvSpPr>
        <p:spPr>
          <a:solidFill>
            <a:srgbClr val="FFFFFF"/>
          </a:solidFill>
          <a:ln/>
        </p:spPr>
      </p:sp>
      <p:sp>
        <p:nvSpPr>
          <p:cNvPr id="18436" name="Rectangle 3"/>
          <p:cNvSpPr>
            <a:spLocks noGrp="1" noChangeArrowheads="1"/>
          </p:cNvSpPr>
          <p:nvPr>
            <p:ph type="body" idx="1"/>
          </p:nvPr>
        </p:nvSpPr>
        <p:spPr>
          <a:xfrm>
            <a:off x="914400" y="4326125"/>
            <a:ext cx="5029200" cy="273546"/>
          </a:xfrm>
          <a:solidFill>
            <a:srgbClr val="FFFFFF"/>
          </a:solidFill>
          <a:ln>
            <a:solidFill>
              <a:srgbClr val="000000"/>
            </a:solidFill>
          </a:ln>
        </p:spPr>
        <p:txBody>
          <a:bodyPr/>
          <a:lstStyle/>
          <a:p>
            <a:endParaRPr lang="en-US" dirty="0">
              <a:latin typeface="Arial" charset="0"/>
              <a:ea typeface="ＭＳ Ｐゴシック" charset="-128"/>
              <a:cs typeface="ＭＳ Ｐゴシック"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6.jpg"/><Relationship Id="rId5" Type="http://schemas.openxmlformats.org/officeDocument/2006/relationships/image" Target="../media/image1.jpeg"/><Relationship Id="rId6" Type="http://schemas.openxmlformats.org/officeDocument/2006/relationships/image" Target="../media/image7.png"/><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8"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400">
                <a:solidFill>
                  <a:schemeClr val="tx1"/>
                </a:solidFill>
              </a:defRPr>
            </a:lvl1p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Slide Number Placeholder 5"/>
          <p:cNvSpPr>
            <a:spLocks noGrp="1"/>
          </p:cNvSpPr>
          <p:nvPr>
            <p:ph type="sldNum" sz="quarter" idx="4"/>
          </p:nvPr>
        </p:nvSpPr>
        <p:spPr>
          <a:xfrm>
            <a:off x="6934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CBFB56-707D-1643-86E9-FE28FF2C8F89}" type="slidenum">
              <a:rPr lang="en-US" smtClean="0"/>
              <a:pPr/>
              <a:t>‹#›</a:t>
            </a:fld>
            <a:endParaRPr lang="en-US" dirty="0"/>
          </a:p>
        </p:txBody>
      </p:sp>
      <p:sp>
        <p:nvSpPr>
          <p:cNvPr id="9"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sk-SK" smtClean="0"/>
              <a:t>Nanjing DA Tutorial, 29 Aug. 2017</a:t>
            </a:r>
            <a:endParaRPr lang="en-US" dirty="0"/>
          </a:p>
        </p:txBody>
      </p:sp>
    </p:spTree>
    <p:extLst>
      <p:ext uri="{BB962C8B-B14F-4D97-AF65-F5344CB8AC3E}">
        <p14:creationId xmlns:p14="http://schemas.microsoft.com/office/powerpoint/2010/main" val="32738050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6484008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828397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92861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14" name="Picture 8" descr="DARTspaghettiSquare"/>
          <p:cNvPicPr>
            <a:picLocks noChangeAspect="1" noChangeArrowheads="1"/>
          </p:cNvPicPr>
          <p:nvPr userDrawn="1"/>
        </p:nvPicPr>
        <p:blipFill>
          <a:blip r:embed="rId2"/>
          <a:srcRect/>
          <a:stretch>
            <a:fillRect/>
          </a:stretch>
        </p:blipFill>
        <p:spPr bwMode="auto">
          <a:xfrm>
            <a:off x="5015517" y="3988206"/>
            <a:ext cx="2989263" cy="1830388"/>
          </a:xfrm>
          <a:prstGeom prst="rect">
            <a:avLst/>
          </a:prstGeom>
          <a:noFill/>
          <a:ln w="9525">
            <a:noFill/>
            <a:miter lim="800000"/>
            <a:headEnd/>
            <a:tailEnd/>
          </a:ln>
        </p:spPr>
      </p:pic>
      <p:pic>
        <p:nvPicPr>
          <p:cNvPr id="15" name="Picture 9" descr="visitus914"/>
          <p:cNvPicPr>
            <a:picLocks noChangeAspect="1" noChangeArrowheads="1"/>
          </p:cNvPicPr>
          <p:nvPr userDrawn="1"/>
        </p:nvPicPr>
        <p:blipFill>
          <a:blip r:embed="rId3"/>
          <a:srcRect/>
          <a:stretch>
            <a:fillRect/>
          </a:stretch>
        </p:blipFill>
        <p:spPr bwMode="auto">
          <a:xfrm>
            <a:off x="1117146" y="3994557"/>
            <a:ext cx="2770188" cy="1824037"/>
          </a:xfrm>
          <a:prstGeom prst="rect">
            <a:avLst/>
          </a:prstGeom>
          <a:noFill/>
          <a:ln w="9525">
            <a:noFill/>
            <a:miter lim="800000"/>
            <a:headEnd/>
            <a:tailEnd/>
          </a:ln>
        </p:spPr>
      </p:pic>
      <p:sp>
        <p:nvSpPr>
          <p:cNvPr id="16" name="Title 5"/>
          <p:cNvSpPr>
            <a:spLocks noGrp="1"/>
          </p:cNvSpPr>
          <p:nvPr>
            <p:ph type="title"/>
          </p:nvPr>
        </p:nvSpPr>
        <p:spPr>
          <a:xfrm>
            <a:off x="0" y="2528662"/>
            <a:ext cx="9144000" cy="1143000"/>
          </a:xfrm>
        </p:spPr>
        <p:txBody>
          <a:bodyPr>
            <a:normAutofit fontScale="90000"/>
          </a:bodyPr>
          <a:lstStyle>
            <a:lvl1pPr>
              <a:defRPr sz="3200"/>
            </a:lvl1pPr>
          </a:lstStyle>
          <a:p>
            <a:r>
              <a:rPr lang="en-US" smtClean="0"/>
              <a:t>Click to edit Master title style</a:t>
            </a:r>
            <a:endParaRPr lang="en-US" dirty="0"/>
          </a:p>
        </p:txBody>
      </p:sp>
      <p:sp>
        <p:nvSpPr>
          <p:cNvPr id="17" name="TextBox 16"/>
          <p:cNvSpPr txBox="1"/>
          <p:nvPr userDrawn="1"/>
        </p:nvSpPr>
        <p:spPr>
          <a:xfrm>
            <a:off x="622752" y="6224699"/>
            <a:ext cx="5288874" cy="553998"/>
          </a:xfrm>
          <a:prstGeom prst="rect">
            <a:avLst/>
          </a:prstGeom>
          <a:noFill/>
        </p:spPr>
        <p:txBody>
          <a:bodyPr wrap="square" rtlCol="0">
            <a:spAutoFit/>
          </a:bodyPr>
          <a:lstStyle/>
          <a:p>
            <a:pPr defTabSz="457200" eaLnBrk="1" fontAlgn="auto" hangingPunct="1">
              <a:spcBef>
                <a:spcPts val="0"/>
              </a:spcBef>
              <a:spcAft>
                <a:spcPts val="0"/>
              </a:spcAft>
            </a:pPr>
            <a:r>
              <a:rPr lang="en-US" sz="1000" dirty="0" smtClean="0">
                <a:solidFill>
                  <a:prstClr val="black"/>
                </a:solidFill>
                <a:latin typeface="Calibri"/>
                <a:ea typeface="+mn-ea"/>
                <a:cs typeface="+mn-cs"/>
              </a:rPr>
              <a:t>The </a:t>
            </a:r>
            <a:r>
              <a:rPr lang="en-US" sz="1000" dirty="0">
                <a:solidFill>
                  <a:prstClr val="black"/>
                </a:solidFill>
                <a:latin typeface="Calibri"/>
                <a:ea typeface="+mn-ea"/>
                <a:cs typeface="+mn-cs"/>
              </a:rPr>
              <a:t>National Center for Atmospheric Research is sponsored by the National Science Foundation. Any opinions, findings and conclusions or recommendations expressed in this publication are those of the author(s) and do not necessarily reflect the views of the National Science Foundation.</a:t>
            </a:r>
          </a:p>
        </p:txBody>
      </p:sp>
      <p:sp>
        <p:nvSpPr>
          <p:cNvPr id="18" name="TextBox 17"/>
          <p:cNvSpPr txBox="1"/>
          <p:nvPr userDrawn="1"/>
        </p:nvSpPr>
        <p:spPr>
          <a:xfrm>
            <a:off x="8114374" y="6010420"/>
            <a:ext cx="904139" cy="246221"/>
          </a:xfrm>
          <a:prstGeom prst="rect">
            <a:avLst/>
          </a:prstGeom>
          <a:noFill/>
        </p:spPr>
        <p:txBody>
          <a:bodyPr wrap="none" rtlCol="0">
            <a:spAutoFit/>
          </a:bodyPr>
          <a:lstStyle/>
          <a:p>
            <a:pPr defTabSz="457200" eaLnBrk="1" fontAlgn="auto" hangingPunct="1">
              <a:spcBef>
                <a:spcPts val="0"/>
              </a:spcBef>
              <a:spcAft>
                <a:spcPts val="0"/>
              </a:spcAft>
            </a:pPr>
            <a:r>
              <a:rPr lang="en-US" sz="1000" dirty="0">
                <a:solidFill>
                  <a:prstClr val="black"/>
                </a:solidFill>
                <a:latin typeface="Calibri"/>
                <a:ea typeface="+mn-ea"/>
                <a:cs typeface="+mn-cs"/>
              </a:rPr>
              <a:t> ©UCAR </a:t>
            </a:r>
            <a:r>
              <a:rPr lang="en-US" sz="1000" dirty="0" smtClean="0">
                <a:solidFill>
                  <a:prstClr val="black"/>
                </a:solidFill>
                <a:latin typeface="Calibri"/>
                <a:ea typeface="+mn-ea"/>
                <a:cs typeface="+mn-cs"/>
              </a:rPr>
              <a:t>2014</a:t>
            </a:r>
            <a:endParaRPr lang="en-US" sz="1000" dirty="0">
              <a:solidFill>
                <a:prstClr val="black"/>
              </a:solidFill>
              <a:latin typeface="Calibri"/>
              <a:ea typeface="+mn-ea"/>
              <a:cs typeface="+mn-cs"/>
            </a:endParaRPr>
          </a:p>
        </p:txBody>
      </p:sp>
      <p:pic>
        <p:nvPicPr>
          <p:cNvPr id="19" name="Picture 18" descr="DARTYellowWhite.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399734" y="332083"/>
            <a:ext cx="6344532" cy="1874520"/>
          </a:xfrm>
          <a:prstGeom prst="rect">
            <a:avLst/>
          </a:prstGeom>
        </p:spPr>
      </p:pic>
      <p:pic>
        <p:nvPicPr>
          <p:cNvPr id="20" name="Picture 7" descr="nsf1"/>
          <p:cNvPicPr>
            <a:picLocks noChangeAspect="1" noChangeArrowheads="1"/>
          </p:cNvPicPr>
          <p:nvPr userDrawn="1"/>
        </p:nvPicPr>
        <p:blipFill>
          <a:blip r:embed="rId5"/>
          <a:srcRect/>
          <a:stretch>
            <a:fillRect/>
          </a:stretch>
        </p:blipFill>
        <p:spPr bwMode="auto">
          <a:xfrm>
            <a:off x="101576" y="6222806"/>
            <a:ext cx="554444" cy="557784"/>
          </a:xfrm>
          <a:prstGeom prst="rect">
            <a:avLst/>
          </a:prstGeom>
          <a:noFill/>
          <a:ln w="9525">
            <a:noFill/>
            <a:miter lim="800000"/>
            <a:headEnd/>
            <a:tailEnd/>
          </a:ln>
        </p:spPr>
      </p:pic>
      <p:pic>
        <p:nvPicPr>
          <p:cNvPr id="21" name="Picture 20" descr="ncar_ucar_logo_text.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767682" y="6244656"/>
            <a:ext cx="2250831" cy="512064"/>
          </a:xfrm>
          <a:prstGeom prst="rect">
            <a:avLst/>
          </a:prstGeom>
        </p:spPr>
      </p:pic>
    </p:spTree>
    <p:extLst>
      <p:ext uri="{BB962C8B-B14F-4D97-AF65-F5344CB8AC3E}">
        <p14:creationId xmlns:p14="http://schemas.microsoft.com/office/powerpoint/2010/main" val="2257703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Title 1"/>
          <p:cNvSpPr>
            <a:spLocks noGrp="1"/>
          </p:cNvSpPr>
          <p:nvPr>
            <p:ph type="title"/>
          </p:nvPr>
        </p:nvSpPr>
        <p:spPr>
          <a:xfrm>
            <a:off x="0" y="0"/>
            <a:ext cx="9144000" cy="638425"/>
          </a:xfrm>
        </p:spPr>
        <p:txBody>
          <a:bodyPr>
            <a:noAutofit/>
          </a:bodyPr>
          <a:lstStyle>
            <a:lvl1pPr>
              <a:defRPr sz="3600"/>
            </a:lvl1pPr>
          </a:lstStyle>
          <a:p>
            <a:r>
              <a:rPr lang="en-US" smtClean="0"/>
              <a:t>Click to edit Master title style</a:t>
            </a:r>
            <a:endParaRPr lang="en-US" dirty="0"/>
          </a:p>
        </p:txBody>
      </p:sp>
      <p:pic>
        <p:nvPicPr>
          <p:cNvPr id="3" name="Picture 2" descr="DARTYellowWhite.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933" y="6339163"/>
            <a:ext cx="1528463" cy="451591"/>
          </a:xfrm>
          <a:prstGeom prst="rect">
            <a:avLst/>
          </a:prstGeom>
        </p:spPr>
      </p:pic>
      <p:sp>
        <p:nvSpPr>
          <p:cNvPr id="4" name="Slide Number Placeholder 3"/>
          <p:cNvSpPr>
            <a:spLocks noGrp="1"/>
          </p:cNvSpPr>
          <p:nvPr>
            <p:ph type="sldNum" sz="quarter" idx="12"/>
          </p:nvPr>
        </p:nvSpPr>
        <p:spPr>
          <a:xfrm>
            <a:off x="8246578" y="6492875"/>
            <a:ext cx="897421" cy="365125"/>
          </a:xfrm>
          <a:prstGeom prst="rect">
            <a:avLst/>
          </a:prstGeom>
        </p:spPr>
        <p:txBody>
          <a:bodyPr/>
          <a:lstStyle>
            <a:lvl1pPr>
              <a:defRPr>
                <a:solidFill>
                  <a:schemeClr val="bg1">
                    <a:lumMod val="50000"/>
                  </a:schemeClr>
                </a:solidFill>
              </a:defRPr>
            </a:lvl1pPr>
          </a:lstStyle>
          <a:p>
            <a:pPr algn="r" defTabSz="457200" eaLnBrk="1" fontAlgn="auto" hangingPunct="1">
              <a:spcBef>
                <a:spcPts val="0"/>
              </a:spcBef>
              <a:spcAft>
                <a:spcPts val="0"/>
              </a:spcAft>
            </a:pPr>
            <a:fld id="{283B4FF1-25A9-3741-B230-AA79218BFD91}" type="slidenum">
              <a:rPr lang="en-US" sz="1200" smtClean="0">
                <a:solidFill>
                  <a:prstClr val="white">
                    <a:lumMod val="50000"/>
                  </a:prstClr>
                </a:solidFill>
                <a:latin typeface="Calibri"/>
                <a:ea typeface="+mn-ea"/>
                <a:cs typeface="+mn-cs"/>
              </a:rPr>
              <a:pPr algn="r" defTabSz="457200" eaLnBrk="1" fontAlgn="auto" hangingPunct="1">
                <a:spcBef>
                  <a:spcPts val="0"/>
                </a:spcBef>
                <a:spcAft>
                  <a:spcPts val="0"/>
                </a:spcAft>
              </a:pPr>
              <a:t>‹#›</a:t>
            </a:fld>
            <a:r>
              <a:rPr lang="en-US" sz="1200" dirty="0" smtClean="0">
                <a:solidFill>
                  <a:prstClr val="white">
                    <a:lumMod val="50000"/>
                  </a:prstClr>
                </a:solidFill>
                <a:latin typeface="Calibri"/>
                <a:ea typeface="+mn-ea"/>
                <a:cs typeface="+mn-cs"/>
              </a:rPr>
              <a:t> of 45</a:t>
            </a:r>
            <a:endParaRPr lang="en-US" sz="1200" dirty="0">
              <a:solidFill>
                <a:prstClr val="white">
                  <a:lumMod val="50000"/>
                </a:prstClr>
              </a:solidFill>
              <a:latin typeface="Calibri"/>
              <a:ea typeface="+mn-ea"/>
              <a:cs typeface="+mn-cs"/>
            </a:endParaRPr>
          </a:p>
        </p:txBody>
      </p:sp>
    </p:spTree>
    <p:extLst>
      <p:ext uri="{BB962C8B-B14F-4D97-AF65-F5344CB8AC3E}">
        <p14:creationId xmlns:p14="http://schemas.microsoft.com/office/powerpoint/2010/main" val="392665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7" name="Title 1"/>
          <p:cNvSpPr>
            <a:spLocks noGrp="1"/>
          </p:cNvSpPr>
          <p:nvPr>
            <p:ph type="title"/>
          </p:nvPr>
        </p:nvSpPr>
        <p:spPr>
          <a:xfrm>
            <a:off x="0" y="0"/>
            <a:ext cx="9144000" cy="638425"/>
          </a:xfrm>
        </p:spPr>
        <p:txBody>
          <a:bodyPr>
            <a:noAutofit/>
          </a:bodyPr>
          <a:lstStyle>
            <a:lvl1pPr>
              <a:defRPr sz="3600"/>
            </a:lvl1pPr>
          </a:lstStyle>
          <a:p>
            <a:r>
              <a:rPr lang="en-US" smtClean="0"/>
              <a:t>Click to edit Master title style</a:t>
            </a:r>
            <a:endParaRPr lang="en-US" dirty="0"/>
          </a:p>
        </p:txBody>
      </p:sp>
    </p:spTree>
    <p:extLst>
      <p:ext uri="{BB962C8B-B14F-4D97-AF65-F5344CB8AC3E}">
        <p14:creationId xmlns:p14="http://schemas.microsoft.com/office/powerpoint/2010/main" val="38406746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jpeg"/><Relationship Id="rId5" Type="http://schemas.openxmlformats.org/officeDocument/2006/relationships/image" Target="../media/image2.jpeg"/><Relationship Id="rId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jpeg"/><Relationship Id="rId5" Type="http://schemas.openxmlformats.org/officeDocument/2006/relationships/image" Target="../media/image2.jpeg"/><Relationship Id="rId1" Type="http://schemas.openxmlformats.org/officeDocument/2006/relationships/slideLayout" Target="../slideLayouts/slideLayout3.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4" Type="http://schemas.openxmlformats.org/officeDocument/2006/relationships/image" Target="../media/image3.png"/><Relationship Id="rId5" Type="http://schemas.openxmlformats.org/officeDocument/2006/relationships/image" Target="../media/image1.jpeg"/><Relationship Id="rId6" Type="http://schemas.openxmlformats.org/officeDocument/2006/relationships/image" Target="../media/image2.jpeg"/><Relationship Id="rId1" Type="http://schemas.openxmlformats.org/officeDocument/2006/relationships/slideLayout" Target="../slideLayouts/slideLayout4.xml"/><Relationship Id="rId2"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8.xml"/><Relationship Id="rId4" Type="http://schemas.openxmlformats.org/officeDocument/2006/relationships/theme" Target="../theme/theme4.xml"/><Relationship Id="rId1" Type="http://schemas.openxmlformats.org/officeDocument/2006/relationships/slideLayout" Target="../slideLayouts/slideLayout6.xml"/><Relationship Id="rId2"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152400"/>
            <a:ext cx="77724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US" dirty="0"/>
          </a:p>
        </p:txBody>
      </p:sp>
      <p:pic>
        <p:nvPicPr>
          <p:cNvPr id="1031" name="Picture 7" descr="nsf1"/>
          <p:cNvPicPr>
            <a:picLocks noChangeAspect="1" noChangeArrowheads="1"/>
          </p:cNvPicPr>
          <p:nvPr/>
        </p:nvPicPr>
        <p:blipFill>
          <a:blip r:embed="rId4"/>
          <a:srcRect/>
          <a:stretch>
            <a:fillRect/>
          </a:stretch>
        </p:blipFill>
        <p:spPr bwMode="auto">
          <a:xfrm>
            <a:off x="2057400" y="6248400"/>
            <a:ext cx="503238" cy="506413"/>
          </a:xfrm>
          <a:prstGeom prst="rect">
            <a:avLst/>
          </a:prstGeom>
          <a:noFill/>
          <a:ln w="9525">
            <a:noFill/>
            <a:miter lim="800000"/>
            <a:headEnd/>
            <a:tailEnd/>
          </a:ln>
        </p:spPr>
      </p:pic>
      <p:pic>
        <p:nvPicPr>
          <p:cNvPr id="1032" name="Picture 8" descr="ncar-logo-med"/>
          <p:cNvPicPr>
            <a:picLocks noChangeAspect="1" noChangeArrowheads="1"/>
          </p:cNvPicPr>
          <p:nvPr/>
        </p:nvPicPr>
        <p:blipFill>
          <a:blip r:embed="rId5"/>
          <a:srcRect/>
          <a:stretch>
            <a:fillRect/>
          </a:stretch>
        </p:blipFill>
        <p:spPr bwMode="auto">
          <a:xfrm>
            <a:off x="685800" y="6324600"/>
            <a:ext cx="1231900" cy="347663"/>
          </a:xfrm>
          <a:prstGeom prst="rect">
            <a:avLst/>
          </a:prstGeom>
          <a:noFill/>
          <a:ln w="9525">
            <a:noFill/>
            <a:miter lim="800000"/>
            <a:headEnd/>
            <a:tailEnd/>
          </a:ln>
        </p:spPr>
      </p:pic>
      <p:pic>
        <p:nvPicPr>
          <p:cNvPr id="1033" name="Picture 9" descr="Dartboard7"/>
          <p:cNvPicPr>
            <a:picLocks noChangeAspect="1" noChangeArrowheads="1"/>
          </p:cNvPicPr>
          <p:nvPr/>
        </p:nvPicPr>
        <p:blipFill>
          <a:blip r:embed="rId6"/>
          <a:srcRect/>
          <a:stretch>
            <a:fillRect/>
          </a:stretch>
        </p:blipFill>
        <p:spPr bwMode="auto">
          <a:xfrm>
            <a:off x="6629400" y="6248400"/>
            <a:ext cx="1752600" cy="519113"/>
          </a:xfrm>
          <a:prstGeom prst="rect">
            <a:avLst/>
          </a:prstGeom>
          <a:noFill/>
          <a:ln w="9525">
            <a:noFill/>
            <a:miter lim="800000"/>
            <a:headEnd/>
            <a:tailEnd/>
          </a:ln>
        </p:spPr>
      </p:pic>
      <p:sp>
        <p:nvSpPr>
          <p:cNvPr id="1034" name="Rectangle 10"/>
          <p:cNvSpPr>
            <a:spLocks noChangeArrowheads="1"/>
          </p:cNvSpPr>
          <p:nvPr/>
        </p:nvSpPr>
        <p:spPr bwMode="auto">
          <a:xfrm>
            <a:off x="8458200" y="6324600"/>
            <a:ext cx="609600" cy="304800"/>
          </a:xfrm>
          <a:prstGeom prst="rect">
            <a:avLst/>
          </a:prstGeom>
          <a:noFill/>
          <a:ln w="9525">
            <a:noFill/>
            <a:miter lim="800000"/>
            <a:headEnd/>
            <a:tailEnd/>
          </a:ln>
        </p:spPr>
        <p:txBody>
          <a:bodyPr>
            <a:prstTxWarp prst="textNoShape">
              <a:avLst/>
            </a:prstTxWarp>
          </a:bodyPr>
          <a:lstStyle/>
          <a:p>
            <a:pPr algn="ctr">
              <a:defRPr/>
            </a:pPr>
            <a:r>
              <a:rPr lang="en-US" sz="1200" dirty="0"/>
              <a:t>pg </a:t>
            </a:r>
            <a:fld id="{36C93095-8263-124B-A941-6375B70BC881}" type="slidenum">
              <a:rPr lang="en-US" sz="1200"/>
              <a:pPr algn="ctr">
                <a:defRPr/>
              </a:pPr>
              <a:t>‹#›</a:t>
            </a:fld>
            <a:endParaRPr lang="en-US" sz="1400" dirty="0"/>
          </a:p>
        </p:txBody>
      </p:sp>
      <p:pic>
        <p:nvPicPr>
          <p:cNvPr id="11" name="Picture 7" descr="nsf1"/>
          <p:cNvPicPr>
            <a:picLocks noChangeAspect="1" noChangeArrowheads="1"/>
          </p:cNvPicPr>
          <p:nvPr userDrawn="1"/>
        </p:nvPicPr>
        <p:blipFill>
          <a:blip r:embed="rId4"/>
          <a:srcRect/>
          <a:stretch>
            <a:fillRect/>
          </a:stretch>
        </p:blipFill>
        <p:spPr bwMode="auto">
          <a:xfrm>
            <a:off x="2057400" y="6248400"/>
            <a:ext cx="503238" cy="506413"/>
          </a:xfrm>
          <a:prstGeom prst="rect">
            <a:avLst/>
          </a:prstGeom>
          <a:noFill/>
          <a:ln w="9525">
            <a:noFill/>
            <a:miter lim="800000"/>
            <a:headEnd/>
            <a:tailEnd/>
          </a:ln>
        </p:spPr>
      </p:pic>
      <p:pic>
        <p:nvPicPr>
          <p:cNvPr id="12" name="Picture 8" descr="ncar-logo-med"/>
          <p:cNvPicPr>
            <a:picLocks noChangeAspect="1" noChangeArrowheads="1"/>
          </p:cNvPicPr>
          <p:nvPr userDrawn="1"/>
        </p:nvPicPr>
        <p:blipFill>
          <a:blip r:embed="rId5"/>
          <a:srcRect/>
          <a:stretch>
            <a:fillRect/>
          </a:stretch>
        </p:blipFill>
        <p:spPr bwMode="auto">
          <a:xfrm>
            <a:off x="685800" y="6324600"/>
            <a:ext cx="1231900" cy="347663"/>
          </a:xfrm>
          <a:prstGeom prst="rect">
            <a:avLst/>
          </a:prstGeom>
          <a:noFill/>
          <a:ln w="9525">
            <a:noFill/>
            <a:miter lim="800000"/>
            <a:headEnd/>
            <a:tailEnd/>
          </a:ln>
        </p:spPr>
      </p:pic>
      <p:sp>
        <p:nvSpPr>
          <p:cNvPr id="14"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400">
                <a:solidFill>
                  <a:schemeClr val="tx1"/>
                </a:solidFill>
              </a:defRPr>
            </a:lvl1p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Tree>
  </p:cSld>
  <p:clrMap bg1="lt1" tx1="dk1" bg2="lt2" tx2="dk2" accent1="accent1" accent2="accent2" accent3="accent3" accent4="accent4" accent5="accent5" accent6="accent6" hlink="hlink" folHlink="folHlink"/>
  <p:sldLayoutIdLst>
    <p:sldLayoutId id="2147483930" r:id="rId1"/>
    <p:sldLayoutId id="2147483939" r:id="rId2"/>
  </p:sldLayoutIdLst>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hf sldNum="0" hdr="0" dt="0"/>
  <p:txStyles>
    <p:titleStyle>
      <a:lvl1pPr algn="ctr" rtl="0" eaLnBrk="1" fontAlgn="base" hangingPunct="1">
        <a:spcBef>
          <a:spcPct val="0"/>
        </a:spcBef>
        <a:spcAft>
          <a:spcPct val="0"/>
        </a:spcAft>
        <a:defRPr sz="2800">
          <a:solidFill>
            <a:schemeClr val="tx2"/>
          </a:solidFill>
          <a:latin typeface="+mj-lt"/>
          <a:ea typeface="+mj-ea"/>
          <a:cs typeface="+mj-cs"/>
        </a:defRPr>
      </a:lvl1pPr>
      <a:lvl2pPr algn="ctr" rtl="0" eaLnBrk="1" fontAlgn="base" hangingPunct="1">
        <a:spcBef>
          <a:spcPct val="0"/>
        </a:spcBef>
        <a:spcAft>
          <a:spcPct val="0"/>
        </a:spcAft>
        <a:defRPr sz="2400">
          <a:solidFill>
            <a:schemeClr val="tx2"/>
          </a:solidFill>
          <a:latin typeface="Arial" pitchFamily="-112" charset="0"/>
          <a:ea typeface="ＭＳ Ｐゴシック" pitchFamily="-112" charset="-128"/>
          <a:cs typeface="ＭＳ Ｐゴシック" pitchFamily="-112" charset="-128"/>
        </a:defRPr>
      </a:lvl2pPr>
      <a:lvl3pPr algn="ctr" rtl="0" eaLnBrk="1" fontAlgn="base" hangingPunct="1">
        <a:spcBef>
          <a:spcPct val="0"/>
        </a:spcBef>
        <a:spcAft>
          <a:spcPct val="0"/>
        </a:spcAft>
        <a:defRPr sz="2400">
          <a:solidFill>
            <a:schemeClr val="tx2"/>
          </a:solidFill>
          <a:latin typeface="Arial" pitchFamily="-112" charset="0"/>
          <a:ea typeface="ＭＳ Ｐゴシック" pitchFamily="-112" charset="-128"/>
          <a:cs typeface="ＭＳ Ｐゴシック" pitchFamily="-112" charset="-128"/>
        </a:defRPr>
      </a:lvl3pPr>
      <a:lvl4pPr algn="ctr" rtl="0" eaLnBrk="1" fontAlgn="base" hangingPunct="1">
        <a:spcBef>
          <a:spcPct val="0"/>
        </a:spcBef>
        <a:spcAft>
          <a:spcPct val="0"/>
        </a:spcAft>
        <a:defRPr sz="2400">
          <a:solidFill>
            <a:schemeClr val="tx2"/>
          </a:solidFill>
          <a:latin typeface="Arial" pitchFamily="-112" charset="0"/>
          <a:ea typeface="ＭＳ Ｐゴシック" pitchFamily="-112" charset="-128"/>
          <a:cs typeface="ＭＳ Ｐゴシック" pitchFamily="-112" charset="-128"/>
        </a:defRPr>
      </a:lvl4pPr>
      <a:lvl5pPr algn="ctr" rtl="0" eaLnBrk="1" fontAlgn="base" hangingPunct="1">
        <a:spcBef>
          <a:spcPct val="0"/>
        </a:spcBef>
        <a:spcAft>
          <a:spcPct val="0"/>
        </a:spcAft>
        <a:defRPr sz="2400">
          <a:solidFill>
            <a:schemeClr val="tx2"/>
          </a:solidFill>
          <a:latin typeface="Arial" pitchFamily="-112" charset="0"/>
          <a:ea typeface="ＭＳ Ｐゴシック" pitchFamily="-112" charset="-128"/>
          <a:cs typeface="ＭＳ Ｐゴシック" pitchFamily="-112" charset="-128"/>
        </a:defRPr>
      </a:lvl5pPr>
      <a:lvl6pPr marL="457200" algn="ctr" rtl="0" eaLnBrk="1" fontAlgn="base" hangingPunct="1">
        <a:spcBef>
          <a:spcPct val="0"/>
        </a:spcBef>
        <a:spcAft>
          <a:spcPct val="0"/>
        </a:spcAft>
        <a:defRPr sz="2400">
          <a:solidFill>
            <a:schemeClr val="tx2"/>
          </a:solidFill>
          <a:latin typeface="Arial" pitchFamily="-112" charset="0"/>
          <a:ea typeface="ＭＳ Ｐゴシック" pitchFamily="-112" charset="-128"/>
          <a:cs typeface="ＭＳ Ｐゴシック" pitchFamily="-112" charset="-128"/>
        </a:defRPr>
      </a:lvl6pPr>
      <a:lvl7pPr marL="914400" algn="ctr" rtl="0" eaLnBrk="1" fontAlgn="base" hangingPunct="1">
        <a:spcBef>
          <a:spcPct val="0"/>
        </a:spcBef>
        <a:spcAft>
          <a:spcPct val="0"/>
        </a:spcAft>
        <a:defRPr sz="2400">
          <a:solidFill>
            <a:schemeClr val="tx2"/>
          </a:solidFill>
          <a:latin typeface="Arial" pitchFamily="-112" charset="0"/>
          <a:ea typeface="ＭＳ Ｐゴシック" pitchFamily="-112" charset="-128"/>
          <a:cs typeface="ＭＳ Ｐゴシック" pitchFamily="-112" charset="-128"/>
        </a:defRPr>
      </a:lvl7pPr>
      <a:lvl8pPr marL="1371600" algn="ctr" rtl="0" eaLnBrk="1" fontAlgn="base" hangingPunct="1">
        <a:spcBef>
          <a:spcPct val="0"/>
        </a:spcBef>
        <a:spcAft>
          <a:spcPct val="0"/>
        </a:spcAft>
        <a:defRPr sz="2400">
          <a:solidFill>
            <a:schemeClr val="tx2"/>
          </a:solidFill>
          <a:latin typeface="Arial" pitchFamily="-112" charset="0"/>
          <a:ea typeface="ＭＳ Ｐゴシック" pitchFamily="-112" charset="-128"/>
          <a:cs typeface="ＭＳ Ｐゴシック" pitchFamily="-112" charset="-128"/>
        </a:defRPr>
      </a:lvl8pPr>
      <a:lvl9pPr marL="1828800" algn="ctr" rtl="0" eaLnBrk="1" fontAlgn="base" hangingPunct="1">
        <a:spcBef>
          <a:spcPct val="0"/>
        </a:spcBef>
        <a:spcAft>
          <a:spcPct val="0"/>
        </a:spcAft>
        <a:defRPr sz="2400">
          <a:solidFill>
            <a:schemeClr val="tx2"/>
          </a:solidFill>
          <a:latin typeface="Arial" pitchFamily="-112" charset="0"/>
          <a:ea typeface="ＭＳ Ｐゴシック" pitchFamily="-112" charset="-128"/>
          <a:cs typeface="ＭＳ Ｐゴシック" pitchFamily="-112" charset="-128"/>
        </a:defRPr>
      </a:lvl9pPr>
    </p:titleStyle>
    <p:bodyStyle>
      <a:lvl1pPr marL="342900" indent="-342900" algn="l" rtl="0" eaLnBrk="1" fontAlgn="base" hangingPunct="1">
        <a:spcBef>
          <a:spcPct val="20000"/>
        </a:spcBef>
        <a:spcAft>
          <a:spcPct val="0"/>
        </a:spcAft>
        <a:defRPr sz="24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200">
          <a:solidFill>
            <a:schemeClr val="tx1"/>
          </a:solidFill>
          <a:latin typeface="+mn-lt"/>
          <a:ea typeface="+mn-ea"/>
        </a:defRPr>
      </a:lvl2pPr>
      <a:lvl3pPr marL="1143000" indent="-228600" algn="l" rtl="0" eaLnBrk="1" fontAlgn="base" hangingPunct="1">
        <a:spcBef>
          <a:spcPct val="20000"/>
        </a:spcBef>
        <a:spcAft>
          <a:spcPct val="0"/>
        </a:spcAft>
        <a:buChar char="•"/>
        <a:defRPr sz="20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0" name="Picture 9" descr="Dartboard7"/>
          <p:cNvPicPr>
            <a:picLocks noChangeAspect="1" noChangeArrowheads="1"/>
          </p:cNvPicPr>
          <p:nvPr userDrawn="1"/>
        </p:nvPicPr>
        <p:blipFill>
          <a:blip r:embed="rId3"/>
          <a:srcRect/>
          <a:stretch>
            <a:fillRect/>
          </a:stretch>
        </p:blipFill>
        <p:spPr bwMode="auto">
          <a:xfrm>
            <a:off x="6629400" y="6248400"/>
            <a:ext cx="1752600" cy="519113"/>
          </a:xfrm>
          <a:prstGeom prst="rect">
            <a:avLst/>
          </a:prstGeom>
          <a:noFill/>
          <a:ln w="9525">
            <a:noFill/>
            <a:miter lim="800000"/>
            <a:headEnd/>
            <a:tailEnd/>
          </a:ln>
        </p:spPr>
      </p:pic>
      <p:sp>
        <p:nvSpPr>
          <p:cNvPr id="13" name="Rectangle 10"/>
          <p:cNvSpPr>
            <a:spLocks noChangeArrowheads="1"/>
          </p:cNvSpPr>
          <p:nvPr userDrawn="1"/>
        </p:nvSpPr>
        <p:spPr bwMode="auto">
          <a:xfrm>
            <a:off x="8458200" y="6324600"/>
            <a:ext cx="609600" cy="304800"/>
          </a:xfrm>
          <a:prstGeom prst="rect">
            <a:avLst/>
          </a:prstGeom>
          <a:noFill/>
          <a:ln w="9525">
            <a:noFill/>
            <a:miter lim="800000"/>
            <a:headEnd/>
            <a:tailEnd/>
          </a:ln>
        </p:spPr>
        <p:txBody>
          <a:bodyPr>
            <a:prstTxWarp prst="textNoShape">
              <a:avLst/>
            </a:prstTxWarp>
          </a:bodyPr>
          <a:lstStyle/>
          <a:p>
            <a:pPr algn="ctr">
              <a:defRPr/>
            </a:pPr>
            <a:r>
              <a:rPr lang="en-US" sz="1200" dirty="0"/>
              <a:t>pg </a:t>
            </a:r>
            <a:fld id="{36C93095-8263-124B-A941-6375B70BC881}" type="slidenum">
              <a:rPr lang="en-US" sz="1200"/>
              <a:pPr algn="ctr">
                <a:defRPr/>
              </a:pPr>
              <a:t>‹#›</a:t>
            </a:fld>
            <a:endParaRPr lang="en-US" sz="1400" dirty="0"/>
          </a:p>
        </p:txBody>
      </p:sp>
      <p:pic>
        <p:nvPicPr>
          <p:cNvPr id="14" name="Picture 7" descr="nsf1"/>
          <p:cNvPicPr>
            <a:picLocks noChangeAspect="1" noChangeArrowheads="1"/>
          </p:cNvPicPr>
          <p:nvPr userDrawn="1"/>
        </p:nvPicPr>
        <p:blipFill>
          <a:blip r:embed="rId4"/>
          <a:srcRect/>
          <a:stretch>
            <a:fillRect/>
          </a:stretch>
        </p:blipFill>
        <p:spPr bwMode="auto">
          <a:xfrm>
            <a:off x="2057400" y="6248400"/>
            <a:ext cx="503238" cy="506413"/>
          </a:xfrm>
          <a:prstGeom prst="rect">
            <a:avLst/>
          </a:prstGeom>
          <a:noFill/>
          <a:ln w="9525">
            <a:noFill/>
            <a:miter lim="800000"/>
            <a:headEnd/>
            <a:tailEnd/>
          </a:ln>
        </p:spPr>
      </p:pic>
      <p:pic>
        <p:nvPicPr>
          <p:cNvPr id="15" name="Picture 8" descr="ncar-logo-med"/>
          <p:cNvPicPr>
            <a:picLocks noChangeAspect="1" noChangeArrowheads="1"/>
          </p:cNvPicPr>
          <p:nvPr userDrawn="1"/>
        </p:nvPicPr>
        <p:blipFill>
          <a:blip r:embed="rId5"/>
          <a:srcRect/>
          <a:stretch>
            <a:fillRect/>
          </a:stretch>
        </p:blipFill>
        <p:spPr bwMode="auto">
          <a:xfrm>
            <a:off x="685800" y="6324600"/>
            <a:ext cx="1231900" cy="347663"/>
          </a:xfrm>
          <a:prstGeom prst="rect">
            <a:avLst/>
          </a:prstGeom>
          <a:noFill/>
          <a:ln w="9525">
            <a:noFill/>
            <a:miter lim="800000"/>
            <a:headEnd/>
            <a:tailEnd/>
          </a:ln>
        </p:spPr>
      </p:pic>
      <p:sp>
        <p:nvSpPr>
          <p:cNvPr id="16"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400">
                <a:solidFill>
                  <a:schemeClr val="tx1"/>
                </a:solidFill>
              </a:defRPr>
            </a:lvl1p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Tree>
    <p:extLst>
      <p:ext uri="{BB962C8B-B14F-4D97-AF65-F5344CB8AC3E}">
        <p14:creationId xmlns:p14="http://schemas.microsoft.com/office/powerpoint/2010/main" val="3038932172"/>
      </p:ext>
    </p:extLst>
  </p:cSld>
  <p:clrMap bg1="lt1" tx1="dk1" bg2="lt2" tx2="dk2" accent1="accent1" accent2="accent2" accent3="accent3" accent4="accent4" accent5="accent5" accent6="accent6" hlink="hlink" folHlink="folHlink"/>
  <p:sldLayoutIdLst>
    <p:sldLayoutId id="2147483932" r:id="rId1"/>
  </p:sldLayoutIdLst>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0" name="Picture 9" descr="Dartboard7"/>
          <p:cNvPicPr>
            <a:picLocks noChangeAspect="1" noChangeArrowheads="1"/>
          </p:cNvPicPr>
          <p:nvPr userDrawn="1"/>
        </p:nvPicPr>
        <p:blipFill>
          <a:blip r:embed="rId4"/>
          <a:srcRect/>
          <a:stretch>
            <a:fillRect/>
          </a:stretch>
        </p:blipFill>
        <p:spPr bwMode="auto">
          <a:xfrm>
            <a:off x="6629400" y="6248400"/>
            <a:ext cx="1752600" cy="519113"/>
          </a:xfrm>
          <a:prstGeom prst="rect">
            <a:avLst/>
          </a:prstGeom>
          <a:noFill/>
          <a:ln w="9525">
            <a:noFill/>
            <a:miter lim="800000"/>
            <a:headEnd/>
            <a:tailEnd/>
          </a:ln>
        </p:spPr>
      </p:pic>
      <p:sp>
        <p:nvSpPr>
          <p:cNvPr id="13" name="Rectangle 10"/>
          <p:cNvSpPr>
            <a:spLocks noChangeArrowheads="1"/>
          </p:cNvSpPr>
          <p:nvPr userDrawn="1"/>
        </p:nvSpPr>
        <p:spPr bwMode="auto">
          <a:xfrm>
            <a:off x="8458200" y="6324600"/>
            <a:ext cx="609600" cy="304800"/>
          </a:xfrm>
          <a:prstGeom prst="rect">
            <a:avLst/>
          </a:prstGeom>
          <a:noFill/>
          <a:ln w="9525">
            <a:noFill/>
            <a:miter lim="800000"/>
            <a:headEnd/>
            <a:tailEnd/>
          </a:ln>
        </p:spPr>
        <p:txBody>
          <a:bodyPr>
            <a:prstTxWarp prst="textNoShape">
              <a:avLst/>
            </a:prstTxWarp>
          </a:bodyPr>
          <a:lstStyle/>
          <a:p>
            <a:pPr algn="ctr">
              <a:defRPr/>
            </a:pPr>
            <a:r>
              <a:rPr lang="en-US" sz="1200" dirty="0"/>
              <a:t>pg </a:t>
            </a:r>
            <a:fld id="{36C93095-8263-124B-A941-6375B70BC881}" type="slidenum">
              <a:rPr lang="en-US" sz="1200"/>
              <a:pPr algn="ctr">
                <a:defRPr/>
              </a:pPr>
              <a:t>‹#›</a:t>
            </a:fld>
            <a:endParaRPr lang="en-US" sz="1400" dirty="0"/>
          </a:p>
        </p:txBody>
      </p:sp>
      <p:pic>
        <p:nvPicPr>
          <p:cNvPr id="14" name="Picture 7" descr="nsf1"/>
          <p:cNvPicPr>
            <a:picLocks noChangeAspect="1" noChangeArrowheads="1"/>
          </p:cNvPicPr>
          <p:nvPr userDrawn="1"/>
        </p:nvPicPr>
        <p:blipFill>
          <a:blip r:embed="rId5"/>
          <a:srcRect/>
          <a:stretch>
            <a:fillRect/>
          </a:stretch>
        </p:blipFill>
        <p:spPr bwMode="auto">
          <a:xfrm>
            <a:off x="2057400" y="6248400"/>
            <a:ext cx="503238" cy="506413"/>
          </a:xfrm>
          <a:prstGeom prst="rect">
            <a:avLst/>
          </a:prstGeom>
          <a:noFill/>
          <a:ln w="9525">
            <a:noFill/>
            <a:miter lim="800000"/>
            <a:headEnd/>
            <a:tailEnd/>
          </a:ln>
        </p:spPr>
      </p:pic>
      <p:pic>
        <p:nvPicPr>
          <p:cNvPr id="15" name="Picture 8" descr="ncar-logo-med"/>
          <p:cNvPicPr>
            <a:picLocks noChangeAspect="1" noChangeArrowheads="1"/>
          </p:cNvPicPr>
          <p:nvPr userDrawn="1"/>
        </p:nvPicPr>
        <p:blipFill>
          <a:blip r:embed="rId6"/>
          <a:srcRect/>
          <a:stretch>
            <a:fillRect/>
          </a:stretch>
        </p:blipFill>
        <p:spPr bwMode="auto">
          <a:xfrm>
            <a:off x="685800" y="6324600"/>
            <a:ext cx="1231900" cy="347663"/>
          </a:xfrm>
          <a:prstGeom prst="rect">
            <a:avLst/>
          </a:prstGeom>
          <a:noFill/>
          <a:ln w="9525">
            <a:noFill/>
            <a:miter lim="800000"/>
            <a:headEnd/>
            <a:tailEnd/>
          </a:ln>
        </p:spPr>
      </p:pic>
      <p:sp>
        <p:nvSpPr>
          <p:cNvPr id="16"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400">
                <a:solidFill>
                  <a:schemeClr val="tx1"/>
                </a:solidFill>
              </a:defRPr>
            </a:lvl1p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Tree>
    <p:extLst>
      <p:ext uri="{BB962C8B-B14F-4D97-AF65-F5344CB8AC3E}">
        <p14:creationId xmlns:p14="http://schemas.microsoft.com/office/powerpoint/2010/main" val="1683395917"/>
      </p:ext>
    </p:extLst>
  </p:cSld>
  <p:clrMap bg1="lt1" tx1="dk1" bg2="lt2" tx2="dk2" accent1="accent1" accent2="accent2" accent3="accent3" accent4="accent4" accent5="accent5" accent6="accent6" hlink="hlink" folHlink="folHlink"/>
  <p:sldLayoutIdLst>
    <p:sldLayoutId id="2147483936" r:id="rId1"/>
    <p:sldLayoutId id="2147483940" r:id="rId2"/>
  </p:sldLayoutIdLst>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21623"/>
            <a:ext cx="9144000" cy="1143000"/>
          </a:xfrm>
          <a:prstGeom prst="rect">
            <a:avLst/>
          </a:prstGeom>
          <a:solidFill>
            <a:srgbClr val="3366FF"/>
          </a:solidFill>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1956348"/>
      </p:ext>
    </p:extLst>
  </p:cSld>
  <p:clrMap bg1="lt1" tx1="dk1" bg2="lt2" tx2="dk2" accent1="accent1" accent2="accent2" accent3="accent3" accent4="accent4" accent5="accent5" accent6="accent6" hlink="hlink" folHlink="folHlink"/>
  <p:sldLayoutIdLst>
    <p:sldLayoutId id="2147483942" r:id="rId1"/>
    <p:sldLayoutId id="2147483943" r:id="rId2"/>
    <p:sldLayoutId id="2147483944" r:id="rId3"/>
  </p:sldLayoutIdLst>
  <p:hf sldNum="0" hdr="0" dt="0"/>
  <p:txStyles>
    <p:titleStyle>
      <a:lvl1pPr algn="ctr" defTabSz="457200" rtl="0" eaLnBrk="1" latinLnBrk="0" hangingPunct="1">
        <a:spcBef>
          <a:spcPct val="0"/>
        </a:spcBef>
        <a:buNone/>
        <a:defRPr sz="4400" kern="1200">
          <a:solidFill>
            <a:schemeClr val="bg1"/>
          </a:solidFill>
          <a:effectLst>
            <a:outerShdw blurRad="63500" dir="3600000" algn="tl" rotWithShape="0">
              <a:srgbClr val="000000">
                <a:alpha val="70000"/>
              </a:srgbClr>
            </a:outerShdw>
          </a:effectLst>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eg"/><Relationship Id="rId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5.xml"/><Relationship Id="rId3" Type="http://schemas.openxmlformats.org/officeDocument/2006/relationships/image" Target="../media/image96.emf"/></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6.xml"/><Relationship Id="rId3" Type="http://schemas.openxmlformats.org/officeDocument/2006/relationships/image" Target="../media/image97.emf"/></Relationships>
</file>

<file path=ppt/slides/_rels/slide102.xml.rels><?xml version="1.0" encoding="UTF-8" standalone="yes"?>
<Relationships xmlns="http://schemas.openxmlformats.org/package/2006/relationships"><Relationship Id="rId3" Type="http://schemas.openxmlformats.org/officeDocument/2006/relationships/image" Target="../media/image98.emf"/><Relationship Id="rId4" Type="http://schemas.openxmlformats.org/officeDocument/2006/relationships/image" Target="../media/image99.emf"/><Relationship Id="rId1" Type="http://schemas.openxmlformats.org/officeDocument/2006/relationships/slideLayout" Target="../slideLayouts/slideLayout1.xml"/><Relationship Id="rId2" Type="http://schemas.openxmlformats.org/officeDocument/2006/relationships/notesSlide" Target="../notesSlides/notesSlide87.xml"/></Relationships>
</file>

<file path=ppt/slides/_rels/slide103.xml.rels><?xml version="1.0" encoding="UTF-8" standalone="yes"?>
<Relationships xmlns="http://schemas.openxmlformats.org/package/2006/relationships"><Relationship Id="rId3" Type="http://schemas.openxmlformats.org/officeDocument/2006/relationships/image" Target="../media/image100.emf"/><Relationship Id="rId4" Type="http://schemas.openxmlformats.org/officeDocument/2006/relationships/image" Target="../media/image101.emf"/><Relationship Id="rId1" Type="http://schemas.openxmlformats.org/officeDocument/2006/relationships/slideLayout" Target="../slideLayouts/slideLayout1.xml"/><Relationship Id="rId2" Type="http://schemas.openxmlformats.org/officeDocument/2006/relationships/notesSlide" Target="../notesSlides/notesSlide88.xml"/></Relationships>
</file>

<file path=ppt/slides/_rels/slide104.xml.rels><?xml version="1.0" encoding="UTF-8" standalone="yes"?>
<Relationships xmlns="http://schemas.openxmlformats.org/package/2006/relationships"><Relationship Id="rId3" Type="http://schemas.openxmlformats.org/officeDocument/2006/relationships/image" Target="../media/image102.emf"/><Relationship Id="rId4" Type="http://schemas.openxmlformats.org/officeDocument/2006/relationships/image" Target="../media/image103.emf"/><Relationship Id="rId1" Type="http://schemas.openxmlformats.org/officeDocument/2006/relationships/slideLayout" Target="../slideLayouts/slideLayout1.xml"/><Relationship Id="rId2" Type="http://schemas.openxmlformats.org/officeDocument/2006/relationships/notesSlide" Target="../notesSlides/notesSlide89.xml"/></Relationships>
</file>

<file path=ppt/slides/_rels/slide105.xml.rels><?xml version="1.0" encoding="UTF-8" standalone="yes"?>
<Relationships xmlns="http://schemas.openxmlformats.org/package/2006/relationships"><Relationship Id="rId3" Type="http://schemas.openxmlformats.org/officeDocument/2006/relationships/image" Target="../media/image97.emf"/><Relationship Id="rId4" Type="http://schemas.openxmlformats.org/officeDocument/2006/relationships/image" Target="../media/image104.emf"/><Relationship Id="rId1" Type="http://schemas.openxmlformats.org/officeDocument/2006/relationships/slideLayout" Target="../slideLayouts/slideLayout1.xml"/><Relationship Id="rId2" Type="http://schemas.openxmlformats.org/officeDocument/2006/relationships/notesSlide" Target="../notesSlides/notesSlide90.xml"/></Relationships>
</file>

<file path=ppt/slides/_rels/slide106.xml.rels><?xml version="1.0" encoding="UTF-8" standalone="yes"?>
<Relationships xmlns="http://schemas.openxmlformats.org/package/2006/relationships"><Relationship Id="rId3" Type="http://schemas.openxmlformats.org/officeDocument/2006/relationships/notesSlide" Target="../notesSlides/notesSlide91.xml"/><Relationship Id="rId4" Type="http://schemas.openxmlformats.org/officeDocument/2006/relationships/image" Target="../media/image106.emf"/><Relationship Id="rId5" Type="http://schemas.openxmlformats.org/officeDocument/2006/relationships/image" Target="../media/image107.emf"/><Relationship Id="rId6" Type="http://schemas.openxmlformats.org/officeDocument/2006/relationships/image" Target="../media/image108.emf"/><Relationship Id="rId7" Type="http://schemas.openxmlformats.org/officeDocument/2006/relationships/oleObject" Target="../embeddings/oleObject9.bin"/><Relationship Id="rId8" Type="http://schemas.openxmlformats.org/officeDocument/2006/relationships/image" Target="../media/image105.emf"/><Relationship Id="rId1" Type="http://schemas.openxmlformats.org/officeDocument/2006/relationships/vmlDrawing" Target="../drawings/vmlDrawing3.vml"/><Relationship Id="rId2"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3" Type="http://schemas.openxmlformats.org/officeDocument/2006/relationships/notesSlide" Target="../notesSlides/notesSlide92.xml"/><Relationship Id="rId4" Type="http://schemas.openxmlformats.org/officeDocument/2006/relationships/oleObject" Target="../embeddings/oleObject10.bin"/><Relationship Id="rId5" Type="http://schemas.openxmlformats.org/officeDocument/2006/relationships/image" Target="../media/image105.emf"/><Relationship Id="rId1" Type="http://schemas.openxmlformats.org/officeDocument/2006/relationships/vmlDrawing" Target="../drawings/vmlDrawing4.vml"/><Relationship Id="rId2"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3.xml"/><Relationship Id="rId3" Type="http://schemas.openxmlformats.org/officeDocument/2006/relationships/image" Target="../media/image109.emf"/></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3" Type="http://schemas.openxmlformats.org/officeDocument/2006/relationships/image" Target="../media/image110.emf"/><Relationship Id="rId4" Type="http://schemas.openxmlformats.org/officeDocument/2006/relationships/image" Target="../media/image111.emf"/><Relationship Id="rId1" Type="http://schemas.openxmlformats.org/officeDocument/2006/relationships/slideLayout" Target="../slideLayouts/slideLayout1.xml"/><Relationship Id="rId2" Type="http://schemas.openxmlformats.org/officeDocument/2006/relationships/notesSlide" Target="../notesSlides/notesSlide95.xml"/></Relationships>
</file>

<file path=ppt/slides/_rels/slide111.xml.rels><?xml version="1.0" encoding="UTF-8" standalone="yes"?>
<Relationships xmlns="http://schemas.openxmlformats.org/package/2006/relationships"><Relationship Id="rId3" Type="http://schemas.openxmlformats.org/officeDocument/2006/relationships/image" Target="../media/image112.emf"/><Relationship Id="rId4" Type="http://schemas.openxmlformats.org/officeDocument/2006/relationships/image" Target="../media/image113.emf"/><Relationship Id="rId1" Type="http://schemas.openxmlformats.org/officeDocument/2006/relationships/slideLayout" Target="../slideLayouts/slideLayout1.xml"/><Relationship Id="rId2" Type="http://schemas.openxmlformats.org/officeDocument/2006/relationships/notesSlide" Target="../notesSlides/notesSlide96.xml"/></Relationships>
</file>

<file path=ppt/slides/_rels/slide112.xml.rels><?xml version="1.0" encoding="UTF-8" standalone="yes"?>
<Relationships xmlns="http://schemas.openxmlformats.org/package/2006/relationships"><Relationship Id="rId3" Type="http://schemas.openxmlformats.org/officeDocument/2006/relationships/image" Target="../media/image114.emf"/><Relationship Id="rId4" Type="http://schemas.openxmlformats.org/officeDocument/2006/relationships/image" Target="../media/image115.emf"/><Relationship Id="rId1" Type="http://schemas.openxmlformats.org/officeDocument/2006/relationships/slideLayout" Target="../slideLayouts/slideLayout1.xml"/><Relationship Id="rId2" Type="http://schemas.openxmlformats.org/officeDocument/2006/relationships/notesSlide" Target="../notesSlides/notesSlide97.xml"/></Relationships>
</file>

<file path=ppt/slides/_rels/slide113.xml.rels><?xml version="1.0" encoding="UTF-8" standalone="yes"?>
<Relationships xmlns="http://schemas.openxmlformats.org/package/2006/relationships"><Relationship Id="rId3" Type="http://schemas.openxmlformats.org/officeDocument/2006/relationships/image" Target="../media/image116.emf"/><Relationship Id="rId4" Type="http://schemas.openxmlformats.org/officeDocument/2006/relationships/image" Target="../media/image117.emf"/><Relationship Id="rId1" Type="http://schemas.openxmlformats.org/officeDocument/2006/relationships/slideLayout" Target="../slideLayouts/slideLayout1.xml"/><Relationship Id="rId2" Type="http://schemas.openxmlformats.org/officeDocument/2006/relationships/notesSlide" Target="../notesSlides/notesSlide98.xml"/></Relationships>
</file>

<file path=ppt/slides/_rels/slide114.xml.rels><?xml version="1.0" encoding="UTF-8" standalone="yes"?>
<Relationships xmlns="http://schemas.openxmlformats.org/package/2006/relationships"><Relationship Id="rId3" Type="http://schemas.openxmlformats.org/officeDocument/2006/relationships/image" Target="../media/image118.emf"/><Relationship Id="rId4" Type="http://schemas.openxmlformats.org/officeDocument/2006/relationships/image" Target="../media/image119.emf"/><Relationship Id="rId1" Type="http://schemas.openxmlformats.org/officeDocument/2006/relationships/slideLayout" Target="../slideLayouts/slideLayout1.xml"/><Relationship Id="rId2" Type="http://schemas.openxmlformats.org/officeDocument/2006/relationships/notesSlide" Target="../notesSlides/notesSlide99.xml"/></Relationships>
</file>

<file path=ppt/slides/_rels/slide115.xml.rels><?xml version="1.0" encoding="UTF-8" standalone="yes"?>
<Relationships xmlns="http://schemas.openxmlformats.org/package/2006/relationships"><Relationship Id="rId3" Type="http://schemas.openxmlformats.org/officeDocument/2006/relationships/image" Target="../media/image120.emf"/><Relationship Id="rId4" Type="http://schemas.openxmlformats.org/officeDocument/2006/relationships/image" Target="../media/image121.emf"/><Relationship Id="rId1" Type="http://schemas.openxmlformats.org/officeDocument/2006/relationships/slideLayout" Target="../slideLayouts/slideLayout1.xml"/><Relationship Id="rId2" Type="http://schemas.openxmlformats.org/officeDocument/2006/relationships/notesSlide" Target="../notesSlides/notesSlide100.xml"/></Relationships>
</file>

<file path=ppt/slides/_rels/slide116.xml.rels><?xml version="1.0" encoding="UTF-8" standalone="yes"?>
<Relationships xmlns="http://schemas.openxmlformats.org/package/2006/relationships"><Relationship Id="rId3" Type="http://schemas.openxmlformats.org/officeDocument/2006/relationships/image" Target="../media/image122.emf"/><Relationship Id="rId4" Type="http://schemas.openxmlformats.org/officeDocument/2006/relationships/image" Target="../media/image123.emf"/><Relationship Id="rId1" Type="http://schemas.openxmlformats.org/officeDocument/2006/relationships/slideLayout" Target="../slideLayouts/slideLayout1.xml"/><Relationship Id="rId2" Type="http://schemas.openxmlformats.org/officeDocument/2006/relationships/notesSlide" Target="../notesSlides/notesSlide101.xml"/></Relationships>
</file>

<file path=ppt/slides/_rels/slide117.xml.rels><?xml version="1.0" encoding="UTF-8" standalone="yes"?>
<Relationships xmlns="http://schemas.openxmlformats.org/package/2006/relationships"><Relationship Id="rId3" Type="http://schemas.openxmlformats.org/officeDocument/2006/relationships/image" Target="../media/image124.emf"/><Relationship Id="rId4" Type="http://schemas.openxmlformats.org/officeDocument/2006/relationships/image" Target="../media/image125.emf"/><Relationship Id="rId1" Type="http://schemas.openxmlformats.org/officeDocument/2006/relationships/slideLayout" Target="../slideLayouts/slideLayout1.xml"/><Relationship Id="rId2" Type="http://schemas.openxmlformats.org/officeDocument/2006/relationships/notesSlide" Target="../notesSlides/notesSlide102.xml"/></Relationships>
</file>

<file path=ppt/slides/_rels/slide118.xml.rels><?xml version="1.0" encoding="UTF-8" standalone="yes"?>
<Relationships xmlns="http://schemas.openxmlformats.org/package/2006/relationships"><Relationship Id="rId3" Type="http://schemas.openxmlformats.org/officeDocument/2006/relationships/image" Target="../media/image126.emf"/><Relationship Id="rId4" Type="http://schemas.openxmlformats.org/officeDocument/2006/relationships/image" Target="../media/image127.emf"/><Relationship Id="rId1" Type="http://schemas.openxmlformats.org/officeDocument/2006/relationships/slideLayout" Target="../slideLayouts/slideLayout1.xml"/><Relationship Id="rId2" Type="http://schemas.openxmlformats.org/officeDocument/2006/relationships/notesSlide" Target="../notesSlides/notesSlide103.xml"/></Relationships>
</file>

<file path=ppt/slides/_rels/slide119.xml.rels><?xml version="1.0" encoding="UTF-8" standalone="yes"?>
<Relationships xmlns="http://schemas.openxmlformats.org/package/2006/relationships"><Relationship Id="rId3" Type="http://schemas.openxmlformats.org/officeDocument/2006/relationships/image" Target="../media/image128.emf"/><Relationship Id="rId4" Type="http://schemas.openxmlformats.org/officeDocument/2006/relationships/image" Target="../media/image129.emf"/><Relationship Id="rId1" Type="http://schemas.openxmlformats.org/officeDocument/2006/relationships/slideLayout" Target="../slideLayouts/slideLayout1.xml"/><Relationship Id="rId2" Type="http://schemas.openxmlformats.org/officeDocument/2006/relationships/notesSlide" Target="../notesSlides/notesSlide10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4.emf"/></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5.xml"/><Relationship Id="rId3" Type="http://schemas.openxmlformats.org/officeDocument/2006/relationships/image" Target="../media/image130.emf"/></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6.xml"/><Relationship Id="rId3" Type="http://schemas.openxmlformats.org/officeDocument/2006/relationships/image" Target="../media/image131.emf"/></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7.xml"/><Relationship Id="rId3" Type="http://schemas.openxmlformats.org/officeDocument/2006/relationships/image" Target="../media/image132.emf"/></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8.xml"/><Relationship Id="rId3" Type="http://schemas.openxmlformats.org/officeDocument/2006/relationships/image" Target="../media/image133.emf"/></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9.xml"/><Relationship Id="rId3" Type="http://schemas.openxmlformats.org/officeDocument/2006/relationships/image" Target="../media/image134.emf"/></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0.xml"/><Relationship Id="rId3" Type="http://schemas.openxmlformats.org/officeDocument/2006/relationships/image" Target="../media/image135.emf"/></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 Id="rId3" Type="http://schemas.openxmlformats.org/officeDocument/2006/relationships/image" Target="../media/image136.emf"/></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2.xml"/><Relationship Id="rId3" Type="http://schemas.openxmlformats.org/officeDocument/2006/relationships/image" Target="../media/image137.emf"/></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3.xml"/><Relationship Id="rId3" Type="http://schemas.openxmlformats.org/officeDocument/2006/relationships/image" Target="../media/image138.emf"/></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 Id="rId3" Type="http://schemas.openxmlformats.org/officeDocument/2006/relationships/image" Target="../media/image139.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5.xml"/><Relationship Id="rId3" Type="http://schemas.openxmlformats.org/officeDocument/2006/relationships/image" Target="../media/image140.emf"/></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6.xml"/><Relationship Id="rId3" Type="http://schemas.openxmlformats.org/officeDocument/2006/relationships/image" Target="../media/image141.emf"/></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8.xml"/><Relationship Id="rId3" Type="http://schemas.openxmlformats.org/officeDocument/2006/relationships/image" Target="../media/image142.emf"/></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9.xml"/><Relationship Id="rId3" Type="http://schemas.openxmlformats.org/officeDocument/2006/relationships/image" Target="../media/image143.emf"/></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0.xml"/><Relationship Id="rId3" Type="http://schemas.openxmlformats.org/officeDocument/2006/relationships/image" Target="../media/image144.emf"/></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1.xml"/><Relationship Id="rId3" Type="http://schemas.openxmlformats.org/officeDocument/2006/relationships/image" Target="../media/image145.emf"/></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2.xml"/><Relationship Id="rId3" Type="http://schemas.openxmlformats.org/officeDocument/2006/relationships/image" Target="../media/image146.emf"/></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3.xml"/><Relationship Id="rId3" Type="http://schemas.openxmlformats.org/officeDocument/2006/relationships/image" Target="../media/image147.emf"/></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4.xml"/><Relationship Id="rId3" Type="http://schemas.openxmlformats.org/officeDocument/2006/relationships/image" Target="../media/image148.emf"/></Relationships>
</file>

<file path=ppt/slides/_rels/slide14.xml.rels><?xml version="1.0" encoding="UTF-8" standalone="yes"?>
<Relationships xmlns="http://schemas.openxmlformats.org/package/2006/relationships"><Relationship Id="rId11" Type="http://schemas.openxmlformats.org/officeDocument/2006/relationships/oleObject" Target="../embeddings/oleObject4.bin"/><Relationship Id="rId12" Type="http://schemas.openxmlformats.org/officeDocument/2006/relationships/image" Target="../media/image18.emf"/><Relationship Id="rId13" Type="http://schemas.openxmlformats.org/officeDocument/2006/relationships/oleObject" Target="../embeddings/oleObject5.bin"/><Relationship Id="rId14" Type="http://schemas.openxmlformats.org/officeDocument/2006/relationships/image" Target="../media/image19.emf"/><Relationship Id="rId1" Type="http://schemas.openxmlformats.org/officeDocument/2006/relationships/vmlDrawing" Target="../drawings/vmlDrawing1.vml"/><Relationship Id="rId2" Type="http://schemas.openxmlformats.org/officeDocument/2006/relationships/slideLayout" Target="../slideLayouts/slideLayout1.xml"/><Relationship Id="rId3" Type="http://schemas.openxmlformats.org/officeDocument/2006/relationships/notesSlide" Target="../notesSlides/notesSlide6.xml"/><Relationship Id="rId4" Type="http://schemas.openxmlformats.org/officeDocument/2006/relationships/image" Target="../media/image13.png"/><Relationship Id="rId5" Type="http://schemas.openxmlformats.org/officeDocument/2006/relationships/oleObject" Target="../embeddings/oleObject1.bin"/><Relationship Id="rId6" Type="http://schemas.openxmlformats.org/officeDocument/2006/relationships/image" Target="../media/image15.emf"/><Relationship Id="rId7" Type="http://schemas.openxmlformats.org/officeDocument/2006/relationships/oleObject" Target="../embeddings/oleObject2.bin"/><Relationship Id="rId8" Type="http://schemas.openxmlformats.org/officeDocument/2006/relationships/image" Target="../media/image16.emf"/><Relationship Id="rId9" Type="http://schemas.openxmlformats.org/officeDocument/2006/relationships/oleObject" Target="../embeddings/oleObject3.bin"/><Relationship Id="rId10" Type="http://schemas.openxmlformats.org/officeDocument/2006/relationships/image" Target="../media/image17.emf"/></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5.xml"/><Relationship Id="rId3" Type="http://schemas.openxmlformats.org/officeDocument/2006/relationships/image" Target="../media/image149.emf"/></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6.xml"/><Relationship Id="rId3" Type="http://schemas.openxmlformats.org/officeDocument/2006/relationships/image" Target="../media/image150.emf"/></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7.xml"/><Relationship Id="rId3" Type="http://schemas.openxmlformats.org/officeDocument/2006/relationships/image" Target="../media/image151.emf"/></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8.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9.xml"/></Relationships>
</file>

<file path=ppt/slides/_rels/slide145.xml.rels><?xml version="1.0" encoding="UTF-8" standalone="yes"?>
<Relationships xmlns="http://schemas.openxmlformats.org/package/2006/relationships"><Relationship Id="rId3" Type="http://schemas.openxmlformats.org/officeDocument/2006/relationships/image" Target="../media/image152.emf"/><Relationship Id="rId4" Type="http://schemas.openxmlformats.org/officeDocument/2006/relationships/image" Target="../media/image153.emf"/><Relationship Id="rId1" Type="http://schemas.openxmlformats.org/officeDocument/2006/relationships/slideLayout" Target="../slideLayouts/slideLayout2.xml"/><Relationship Id="rId2" Type="http://schemas.openxmlformats.org/officeDocument/2006/relationships/notesSlide" Target="../notesSlides/notesSlide130.xml"/></Relationships>
</file>

<file path=ppt/slides/_rels/slide146.xml.rels><?xml version="1.0" encoding="UTF-8" standalone="yes"?>
<Relationships xmlns="http://schemas.openxmlformats.org/package/2006/relationships"><Relationship Id="rId3" Type="http://schemas.openxmlformats.org/officeDocument/2006/relationships/image" Target="../media/image154.emf"/><Relationship Id="rId4" Type="http://schemas.openxmlformats.org/officeDocument/2006/relationships/image" Target="../media/image155.emf"/><Relationship Id="rId1" Type="http://schemas.openxmlformats.org/officeDocument/2006/relationships/slideLayout" Target="../slideLayouts/slideLayout2.xml"/><Relationship Id="rId2" Type="http://schemas.openxmlformats.org/officeDocument/2006/relationships/notesSlide" Target="../notesSlides/notesSlide131.xml"/></Relationships>
</file>

<file path=ppt/slides/_rels/slide147.xml.rels><?xml version="1.0" encoding="UTF-8" standalone="yes"?>
<Relationships xmlns="http://schemas.openxmlformats.org/package/2006/relationships"><Relationship Id="rId3" Type="http://schemas.openxmlformats.org/officeDocument/2006/relationships/image" Target="../media/image156.emf"/><Relationship Id="rId4" Type="http://schemas.openxmlformats.org/officeDocument/2006/relationships/image" Target="../media/image157.emf"/><Relationship Id="rId1" Type="http://schemas.openxmlformats.org/officeDocument/2006/relationships/slideLayout" Target="../slideLayouts/slideLayout2.xml"/><Relationship Id="rId2" Type="http://schemas.openxmlformats.org/officeDocument/2006/relationships/notesSlide" Target="../notesSlides/notesSlide132.xml"/></Relationships>
</file>

<file path=ppt/slides/_rels/slide148.xml.rels><?xml version="1.0" encoding="UTF-8" standalone="yes"?>
<Relationships xmlns="http://schemas.openxmlformats.org/package/2006/relationships"><Relationship Id="rId3" Type="http://schemas.openxmlformats.org/officeDocument/2006/relationships/image" Target="../media/image158.emf"/><Relationship Id="rId4" Type="http://schemas.openxmlformats.org/officeDocument/2006/relationships/image" Target="../media/image159.emf"/><Relationship Id="rId1" Type="http://schemas.openxmlformats.org/officeDocument/2006/relationships/slideLayout" Target="../slideLayouts/slideLayout2.xml"/><Relationship Id="rId2" Type="http://schemas.openxmlformats.org/officeDocument/2006/relationships/notesSlide" Target="../notesSlides/notesSlide133.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4.xml"/><Relationship Id="rId3" Type="http://schemas.openxmlformats.org/officeDocument/2006/relationships/image" Target="../media/image160.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7.xml"/><Relationship Id="rId4" Type="http://schemas.openxmlformats.org/officeDocument/2006/relationships/image" Target="../media/image13.png"/><Relationship Id="rId5" Type="http://schemas.openxmlformats.org/officeDocument/2006/relationships/oleObject" Target="../embeddings/oleObject6.bin"/><Relationship Id="rId6" Type="http://schemas.openxmlformats.org/officeDocument/2006/relationships/image" Target="../media/image15.emf"/><Relationship Id="rId7" Type="http://schemas.openxmlformats.org/officeDocument/2006/relationships/oleObject" Target="../embeddings/oleObject7.bin"/><Relationship Id="rId8" Type="http://schemas.openxmlformats.org/officeDocument/2006/relationships/image" Target="../media/image16.emf"/><Relationship Id="rId9" Type="http://schemas.openxmlformats.org/officeDocument/2006/relationships/oleObject" Target="../embeddings/oleObject8.bin"/><Relationship Id="rId10" Type="http://schemas.openxmlformats.org/officeDocument/2006/relationships/image" Target="../media/image17.emf"/><Relationship Id="rId1" Type="http://schemas.openxmlformats.org/officeDocument/2006/relationships/vmlDrawing" Target="../drawings/vmlDrawing2.vml"/><Relationship Id="rId2"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5.xml"/></Relationships>
</file>

<file path=ppt/slides/_rels/slide151.xml.rels><?xml version="1.0" encoding="UTF-8" standalone="yes"?>
<Relationships xmlns="http://schemas.openxmlformats.org/package/2006/relationships"><Relationship Id="rId3" Type="http://schemas.openxmlformats.org/officeDocument/2006/relationships/image" Target="../media/image161.emf"/><Relationship Id="rId4" Type="http://schemas.openxmlformats.org/officeDocument/2006/relationships/image" Target="../media/image162.emf"/><Relationship Id="rId1" Type="http://schemas.openxmlformats.org/officeDocument/2006/relationships/slideLayout" Target="../slideLayouts/slideLayout2.xml"/><Relationship Id="rId2" Type="http://schemas.openxmlformats.org/officeDocument/2006/relationships/notesSlide" Target="../notesSlides/notesSlide136.xml"/></Relationships>
</file>

<file path=ppt/slides/_rels/slide152.xml.rels><?xml version="1.0" encoding="UTF-8" standalone="yes"?>
<Relationships xmlns="http://schemas.openxmlformats.org/package/2006/relationships"><Relationship Id="rId3" Type="http://schemas.openxmlformats.org/officeDocument/2006/relationships/image" Target="../media/image163.emf"/><Relationship Id="rId4" Type="http://schemas.openxmlformats.org/officeDocument/2006/relationships/image" Target="../media/image164.emf"/><Relationship Id="rId1" Type="http://schemas.openxmlformats.org/officeDocument/2006/relationships/slideLayout" Target="../slideLayouts/slideLayout2.xml"/><Relationship Id="rId2" Type="http://schemas.openxmlformats.org/officeDocument/2006/relationships/notesSlide" Target="../notesSlides/notesSlide137.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8.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9.xml"/><Relationship Id="rId3" Type="http://schemas.openxmlformats.org/officeDocument/2006/relationships/image" Target="../media/image165.emf"/></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0.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1.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2.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3.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5.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5.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6.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7.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8.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9.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0.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1.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2.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3.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4.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3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7.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9.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40.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41.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42.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43.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44.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45.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46.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47.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48.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49.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50.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51.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52.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53.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54.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55.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56.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57.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58.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59.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60.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61.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 Id="rId3" Type="http://schemas.openxmlformats.org/officeDocument/2006/relationships/image" Target="../media/image62.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 Id="rId3" Type="http://schemas.openxmlformats.org/officeDocument/2006/relationships/image" Target="../media/image63.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 Id="rId3" Type="http://schemas.openxmlformats.org/officeDocument/2006/relationships/image" Target="../media/image64.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65.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66.em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 Id="rId3" Type="http://schemas.openxmlformats.org/officeDocument/2006/relationships/image" Target="../media/image67.emf"/></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 Id="rId3" Type="http://schemas.openxmlformats.org/officeDocument/2006/relationships/image" Target="../media/image68.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 Id="rId3" Type="http://schemas.openxmlformats.org/officeDocument/2006/relationships/image" Target="../media/image69.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 Id="rId3" Type="http://schemas.openxmlformats.org/officeDocument/2006/relationships/image" Target="../media/image70.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 Id="rId3" Type="http://schemas.openxmlformats.org/officeDocument/2006/relationships/image" Target="../media/image71.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 Id="rId3" Type="http://schemas.openxmlformats.org/officeDocument/2006/relationships/image" Target="../media/image72.em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 Id="rId3" Type="http://schemas.openxmlformats.org/officeDocument/2006/relationships/image" Target="../media/image73.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 Id="rId3" Type="http://schemas.openxmlformats.org/officeDocument/2006/relationships/image" Target="../media/image74.em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 Id="rId3" Type="http://schemas.openxmlformats.org/officeDocument/2006/relationships/image" Target="../media/image75.em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 Id="rId3" Type="http://schemas.openxmlformats.org/officeDocument/2006/relationships/image" Target="../media/image76.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 Id="rId3" Type="http://schemas.openxmlformats.org/officeDocument/2006/relationships/image" Target="../media/image77.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3.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 Id="rId3" Type="http://schemas.openxmlformats.org/officeDocument/2006/relationships/image" Target="../media/image78.em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 Id="rId3" Type="http://schemas.openxmlformats.org/officeDocument/2006/relationships/image" Target="../media/image79.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0.xml"/><Relationship Id="rId3" Type="http://schemas.openxmlformats.org/officeDocument/2006/relationships/image" Target="../media/image80.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 Id="rId3" Type="http://schemas.openxmlformats.org/officeDocument/2006/relationships/image" Target="../media/image81.emf"/></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2.xml"/><Relationship Id="rId3" Type="http://schemas.openxmlformats.org/officeDocument/2006/relationships/image" Target="../media/image82.emf"/></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3.xml"/><Relationship Id="rId3" Type="http://schemas.openxmlformats.org/officeDocument/2006/relationships/image" Target="../media/image83.emf"/></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4.xml"/><Relationship Id="rId3" Type="http://schemas.openxmlformats.org/officeDocument/2006/relationships/image" Target="../media/image84.emf"/></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5.xml"/><Relationship Id="rId3" Type="http://schemas.openxmlformats.org/officeDocument/2006/relationships/image" Target="../media/image85.png"/></Relationships>
</file>

<file path=ppt/slides/_rels/slide89.xml.rels><?xml version="1.0" encoding="UTF-8" standalone="yes"?>
<Relationships xmlns="http://schemas.openxmlformats.org/package/2006/relationships"><Relationship Id="rId3" Type="http://schemas.openxmlformats.org/officeDocument/2006/relationships/image" Target="../media/image85.png"/><Relationship Id="rId4" Type="http://schemas.openxmlformats.org/officeDocument/2006/relationships/image" Target="../media/image86.png"/><Relationship Id="rId1" Type="http://schemas.openxmlformats.org/officeDocument/2006/relationships/slideLayout" Target="../slideLayouts/slideLayout1.xml"/><Relationship Id="rId2" Type="http://schemas.openxmlformats.org/officeDocument/2006/relationships/notesSlide" Target="../notesSlides/notesSlide7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90.xml.rels><?xml version="1.0" encoding="UTF-8" standalone="yes"?>
<Relationships xmlns="http://schemas.openxmlformats.org/package/2006/relationships"><Relationship Id="rId3" Type="http://schemas.openxmlformats.org/officeDocument/2006/relationships/image" Target="../media/image87.png"/><Relationship Id="rId4" Type="http://schemas.openxmlformats.org/officeDocument/2006/relationships/image" Target="../media/image86.png"/><Relationship Id="rId1" Type="http://schemas.openxmlformats.org/officeDocument/2006/relationships/slideLayout" Target="../slideLayouts/slideLayout1.xml"/><Relationship Id="rId2" Type="http://schemas.openxmlformats.org/officeDocument/2006/relationships/notesSlide" Target="../notesSlides/notesSlide7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8.emf"/></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8.xml"/><Relationship Id="rId3" Type="http://schemas.openxmlformats.org/officeDocument/2006/relationships/image" Target="../media/image89.emf"/></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9.xml"/><Relationship Id="rId3" Type="http://schemas.openxmlformats.org/officeDocument/2006/relationships/image" Target="../media/image90.emf"/></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0.xml"/><Relationship Id="rId3" Type="http://schemas.openxmlformats.org/officeDocument/2006/relationships/image" Target="../media/image91.emf"/></Relationships>
</file>

<file path=ppt/slides/_rels/slide96.xml.rels><?xml version="1.0" encoding="UTF-8" standalone="yes"?>
<Relationships xmlns="http://schemas.openxmlformats.org/package/2006/relationships"><Relationship Id="rId3" Type="http://schemas.openxmlformats.org/officeDocument/2006/relationships/image" Target="../media/image92.png"/><Relationship Id="rId4" Type="http://schemas.openxmlformats.org/officeDocument/2006/relationships/image" Target="../media/image93.png"/><Relationship Id="rId1" Type="http://schemas.openxmlformats.org/officeDocument/2006/relationships/slideLayout" Target="../slideLayouts/slideLayout1.xml"/><Relationship Id="rId2" Type="http://schemas.openxmlformats.org/officeDocument/2006/relationships/notesSlide" Target="../notesSlides/notesSlide8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3.xml"/><Relationship Id="rId3" Type="http://schemas.openxmlformats.org/officeDocument/2006/relationships/image" Target="../media/image94.emf"/></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4.xml"/><Relationship Id="rId3" Type="http://schemas.openxmlformats.org/officeDocument/2006/relationships/image" Target="../media/image9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1" name="Picture 8" descr="DARTspaghettiSquare"/>
          <p:cNvPicPr>
            <a:picLocks noChangeAspect="1" noChangeArrowheads="1"/>
          </p:cNvPicPr>
          <p:nvPr/>
        </p:nvPicPr>
        <p:blipFill>
          <a:blip r:embed="rId3"/>
          <a:srcRect/>
          <a:stretch>
            <a:fillRect/>
          </a:stretch>
        </p:blipFill>
        <p:spPr bwMode="auto">
          <a:xfrm>
            <a:off x="5489575" y="365125"/>
            <a:ext cx="2989263" cy="1830388"/>
          </a:xfrm>
          <a:prstGeom prst="rect">
            <a:avLst/>
          </a:prstGeom>
          <a:noFill/>
          <a:ln w="9525">
            <a:noFill/>
            <a:miter lim="800000"/>
            <a:headEnd/>
            <a:tailEnd/>
          </a:ln>
        </p:spPr>
      </p:pic>
      <p:pic>
        <p:nvPicPr>
          <p:cNvPr id="17412" name="Picture 9" descr="visitus914"/>
          <p:cNvPicPr>
            <a:picLocks noChangeAspect="1" noChangeArrowheads="1"/>
          </p:cNvPicPr>
          <p:nvPr/>
        </p:nvPicPr>
        <p:blipFill>
          <a:blip r:embed="rId4"/>
          <a:srcRect/>
          <a:stretch>
            <a:fillRect/>
          </a:stretch>
        </p:blipFill>
        <p:spPr bwMode="auto">
          <a:xfrm>
            <a:off x="533400" y="344488"/>
            <a:ext cx="2770188" cy="1824037"/>
          </a:xfrm>
          <a:prstGeom prst="rect">
            <a:avLst/>
          </a:prstGeom>
          <a:noFill/>
          <a:ln w="9525">
            <a:noFill/>
            <a:miter lim="800000"/>
            <a:headEnd/>
            <a:tailEnd/>
          </a:ln>
        </p:spPr>
      </p:pic>
      <p:sp>
        <p:nvSpPr>
          <p:cNvPr id="17413" name="Rectangle 10"/>
          <p:cNvSpPr>
            <a:spLocks noGrp="1" noChangeArrowheads="1"/>
          </p:cNvSpPr>
          <p:nvPr>
            <p:ph type="ctrTitle" idx="4294967295"/>
          </p:nvPr>
        </p:nvSpPr>
        <p:spPr>
          <a:xfrm>
            <a:off x="381000" y="2438400"/>
            <a:ext cx="8382000" cy="1066800"/>
          </a:xfrm>
        </p:spPr>
        <p:txBody>
          <a:bodyPr/>
          <a:lstStyle/>
          <a:p>
            <a:r>
              <a:rPr lang="en-US" dirty="0" smtClean="0"/>
              <a:t>Methods for Computing Localization of Observation Impacts in Ensemble </a:t>
            </a:r>
            <a:r>
              <a:rPr lang="en-US" dirty="0" err="1"/>
              <a:t>Kalman</a:t>
            </a:r>
            <a:r>
              <a:rPr lang="en-US" dirty="0"/>
              <a:t> Filters</a:t>
            </a:r>
          </a:p>
        </p:txBody>
      </p:sp>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8" name="Picture 4" descr="Dartboard7"/>
          <p:cNvPicPr>
            <a:picLocks noChangeAspect="1" noChangeArrowheads="1"/>
          </p:cNvPicPr>
          <p:nvPr/>
        </p:nvPicPr>
        <p:blipFill>
          <a:blip r:embed="rId5"/>
          <a:srcRect/>
          <a:stretch>
            <a:fillRect/>
          </a:stretch>
        </p:blipFill>
        <p:spPr bwMode="auto">
          <a:xfrm>
            <a:off x="2209800" y="4419600"/>
            <a:ext cx="5151120" cy="1524000"/>
          </a:xfrm>
          <a:prstGeom prst="rect">
            <a:avLst/>
          </a:prstGeom>
          <a:noFill/>
          <a:ln w="9525">
            <a:noFill/>
            <a:miter lim="800000"/>
            <a:headEnd/>
            <a:tailEnd/>
          </a:ln>
        </p:spPr>
      </p:pic>
      <p:sp>
        <p:nvSpPr>
          <p:cNvPr id="2" name="TextBox 1"/>
          <p:cNvSpPr txBox="1"/>
          <p:nvPr/>
        </p:nvSpPr>
        <p:spPr>
          <a:xfrm>
            <a:off x="1049416" y="3581400"/>
            <a:ext cx="6951584" cy="369332"/>
          </a:xfrm>
          <a:prstGeom prst="rect">
            <a:avLst/>
          </a:prstGeom>
          <a:noFill/>
        </p:spPr>
        <p:txBody>
          <a:bodyPr wrap="square" rtlCol="0">
            <a:spAutoFit/>
          </a:bodyPr>
          <a:lstStyle/>
          <a:p>
            <a:pPr algn="ctr"/>
            <a:r>
              <a:rPr lang="en-US" sz="1800" dirty="0"/>
              <a:t>Jeff </a:t>
            </a:r>
            <a:r>
              <a:rPr lang="en-US" sz="1800" dirty="0" smtClean="0"/>
              <a:t>Anderson, NCAR Data Assimilation Research Section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57200" y="1237595"/>
            <a:ext cx="8229600" cy="3785652"/>
          </a:xfrm>
          <a:prstGeom prst="rect">
            <a:avLst/>
          </a:prstGeom>
          <a:noFill/>
        </p:spPr>
        <p:txBody>
          <a:bodyPr wrap="square" rtlCol="0">
            <a:spAutoFit/>
          </a:bodyPr>
          <a:lstStyle/>
          <a:p>
            <a:pPr marL="342900" indent="-342900">
              <a:buFont typeface="Wingdings" charset="2"/>
              <a:buChar char="Ø"/>
            </a:pPr>
            <a:r>
              <a:rPr lang="en-US" dirty="0" smtClean="0"/>
              <a:t>Localization multiplies regression</a:t>
            </a:r>
            <a:r>
              <a:rPr lang="en-US" dirty="0"/>
              <a:t>.</a:t>
            </a:r>
            <a:endParaRPr lang="en-US" dirty="0" smtClean="0"/>
          </a:p>
          <a:p>
            <a:pPr marL="342900" indent="-342900">
              <a:buFont typeface="Wingdings" charset="2"/>
              <a:buChar char="Ø"/>
            </a:pPr>
            <a:endParaRPr lang="en-US" dirty="0" smtClean="0"/>
          </a:p>
          <a:p>
            <a:pPr marL="342900" indent="-342900">
              <a:buFont typeface="Wingdings" charset="2"/>
              <a:buChar char="Ø"/>
            </a:pPr>
            <a:r>
              <a:rPr lang="en-US" dirty="0" smtClean="0"/>
              <a:t>Increments for N ensemble samples of x are:	</a:t>
            </a:r>
          </a:p>
          <a:p>
            <a:r>
              <a:rPr lang="en-US" dirty="0">
                <a:latin typeface="Symbol" charset="0"/>
              </a:rPr>
              <a:t>	</a:t>
            </a:r>
            <a:r>
              <a:rPr lang="en-US" dirty="0" err="1" smtClean="0">
                <a:latin typeface="Symbol" charset="0"/>
              </a:rPr>
              <a:t>D</a:t>
            </a:r>
            <a:r>
              <a:rPr lang="en-US" dirty="0" err="1" smtClean="0"/>
              <a:t>x</a:t>
            </a:r>
            <a:r>
              <a:rPr lang="en-US" baseline="-25000" dirty="0" err="1" smtClean="0"/>
              <a:t>i</a:t>
            </a:r>
            <a:r>
              <a:rPr lang="en-US" baseline="-25000" dirty="0" err="1"/>
              <a:t>,n</a:t>
            </a:r>
            <a:r>
              <a:rPr lang="en-US" dirty="0" smtClean="0"/>
              <a:t>=</a:t>
            </a:r>
            <a:r>
              <a:rPr lang="en-US" dirty="0" err="1" smtClean="0">
                <a:latin typeface="Symbol" charset="2"/>
                <a:cs typeface="Symbol" charset="2"/>
              </a:rPr>
              <a:t>a</a:t>
            </a:r>
            <a:r>
              <a:rPr lang="en-US" dirty="0" err="1" smtClean="0"/>
              <a:t>b</a:t>
            </a:r>
            <a:r>
              <a:rPr lang="en-US" dirty="0" err="1" smtClean="0">
                <a:latin typeface="Symbol" charset="0"/>
              </a:rPr>
              <a:t>D</a:t>
            </a:r>
            <a:r>
              <a:rPr lang="en-US" dirty="0" err="1" smtClean="0"/>
              <a:t>y</a:t>
            </a:r>
            <a:r>
              <a:rPr lang="en-US" baseline="-25000" dirty="0" err="1" smtClean="0"/>
              <a:t>n</a:t>
            </a:r>
            <a:r>
              <a:rPr lang="en-US" baseline="-25000" dirty="0"/>
              <a:t>,</a:t>
            </a:r>
            <a:r>
              <a:rPr lang="en-US" dirty="0"/>
              <a:t> </a:t>
            </a:r>
            <a:r>
              <a:rPr lang="en-US" dirty="0" smtClean="0"/>
              <a:t>		n</a:t>
            </a:r>
            <a:r>
              <a:rPr lang="en-US" dirty="0"/>
              <a:t>=1</a:t>
            </a:r>
            <a:r>
              <a:rPr lang="en-US" dirty="0" smtClean="0"/>
              <a:t>, …, N.</a:t>
            </a:r>
            <a:endParaRPr lang="en-US" dirty="0"/>
          </a:p>
          <a:p>
            <a:pPr marL="342900" indent="-342900">
              <a:buFont typeface="Wingdings" charset="2"/>
              <a:buChar char="Ø"/>
            </a:pPr>
            <a:endParaRPr lang="en-US" dirty="0" smtClean="0"/>
          </a:p>
          <a:p>
            <a:pPr marL="342900" indent="-342900">
              <a:buFont typeface="Wingdings" charset="2"/>
              <a:buChar char="Ø"/>
            </a:pPr>
            <a:r>
              <a:rPr lang="en-US" dirty="0" smtClean="0"/>
              <a:t>b</a:t>
            </a:r>
            <a:r>
              <a:rPr lang="en-US" dirty="0" smtClean="0">
                <a:latin typeface="Symbol" charset="2"/>
                <a:cs typeface="Symbol" charset="2"/>
              </a:rPr>
              <a:t> </a:t>
            </a:r>
            <a:r>
              <a:rPr lang="en-US" dirty="0" smtClean="0"/>
              <a:t>is sample regression coefficient.</a:t>
            </a:r>
          </a:p>
          <a:p>
            <a:pPr marL="342900" indent="-342900">
              <a:buFont typeface="Wingdings" charset="2"/>
              <a:buChar char="Ø"/>
            </a:pPr>
            <a:endParaRPr lang="en-US" dirty="0"/>
          </a:p>
          <a:p>
            <a:pPr marL="342900" indent="-342900">
              <a:buFont typeface="Wingdings" charset="2"/>
              <a:buChar char="Ø"/>
            </a:pPr>
            <a:r>
              <a:rPr lang="en-US" dirty="0" smtClean="0">
                <a:latin typeface="Symbol" charset="2"/>
                <a:cs typeface="Symbol" charset="2"/>
              </a:rPr>
              <a:t>a</a:t>
            </a:r>
            <a:r>
              <a:rPr lang="en-US" dirty="0" smtClean="0"/>
              <a:t> is a localization (normally between 0 and 1).</a:t>
            </a:r>
          </a:p>
          <a:p>
            <a:endParaRPr lang="en-US" dirty="0"/>
          </a:p>
          <a:p>
            <a:endParaRPr lang="en-US" dirty="0" smtClean="0"/>
          </a:p>
        </p:txBody>
      </p:sp>
      <p:sp>
        <p:nvSpPr>
          <p:cNvPr id="4" name="Footer Placeholder 4"/>
          <p:cNvSpPr>
            <a:spLocks noGrp="1"/>
          </p:cNvSpPr>
          <p:nvPr>
            <p:ph type="ftr" sz="quarter" idx="4294967295"/>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sk-SK" sz="1400" smtClean="0">
                <a:solidFill>
                  <a:schemeClr val="tx1"/>
                </a:solidFill>
                <a:latin typeface="+mj-lt"/>
              </a:rPr>
              <a:t>Nanjing DA Tutorial, 29 Aug. 2017</a:t>
            </a:r>
            <a:endParaRPr lang="en-US" sz="1400" dirty="0">
              <a:solidFill>
                <a:schemeClr val="tx1"/>
              </a:solidFill>
              <a:latin typeface="+mj-lt"/>
            </a:endParaRPr>
          </a:p>
        </p:txBody>
      </p:sp>
      <p:sp>
        <p:nvSpPr>
          <p:cNvPr id="5" name="TextBox 4"/>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Localization is Required for Most Applications</a:t>
            </a:r>
            <a:endParaRPr lang="en-US" sz="2800" dirty="0">
              <a:solidFill>
                <a:schemeClr val="bg1"/>
              </a:solidFill>
            </a:endParaRPr>
          </a:p>
        </p:txBody>
      </p:sp>
    </p:spTree>
    <p:extLst>
      <p:ext uri="{BB962C8B-B14F-4D97-AF65-F5344CB8AC3E}">
        <p14:creationId xmlns:p14="http://schemas.microsoft.com/office/powerpoint/2010/main" val="400871863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pic>
        <p:nvPicPr>
          <p:cNvPr id="6" name="Picture 5"/>
          <p:cNvPicPr>
            <a:picLocks/>
          </p:cNvPicPr>
          <p:nvPr/>
        </p:nvPicPr>
        <p:blipFill>
          <a:blip r:embed="rId3">
            <a:extLst>
              <a:ext uri="{28A0092B-C50C-407E-A947-70E740481C1C}">
                <a14:useLocalDpi xmlns:a14="http://schemas.microsoft.com/office/drawing/2010/main" val="0"/>
              </a:ext>
            </a:extLst>
          </a:blip>
          <a:stretch>
            <a:fillRect/>
          </a:stretch>
        </p:blipFill>
        <p:spPr>
          <a:xfrm>
            <a:off x="1866920" y="1193266"/>
            <a:ext cx="4817237" cy="3249168"/>
          </a:xfrm>
          <a:prstGeom prst="rect">
            <a:avLst/>
          </a:prstGeom>
        </p:spPr>
      </p:pic>
      <p:sp>
        <p:nvSpPr>
          <p:cNvPr id="9" name="TextBox 8"/>
          <p:cNvSpPr txBox="1"/>
          <p:nvPr/>
        </p:nvSpPr>
        <p:spPr>
          <a:xfrm>
            <a:off x="784087" y="4572006"/>
            <a:ext cx="7774609" cy="1569660"/>
          </a:xfrm>
          <a:prstGeom prst="rect">
            <a:avLst/>
          </a:prstGeom>
          <a:noFill/>
        </p:spPr>
        <p:txBody>
          <a:bodyPr wrap="square" rtlCol="0">
            <a:spAutoFit/>
          </a:bodyPr>
          <a:lstStyle/>
          <a:p>
            <a:r>
              <a:rPr lang="en-US" sz="2400" dirty="0" smtClean="0"/>
              <a:t>Estimate localization for set of observations and subset of state variables.</a:t>
            </a:r>
          </a:p>
          <a:p>
            <a:r>
              <a:rPr lang="en-US" sz="2400" dirty="0" smtClean="0"/>
              <a:t>e.g. state variables at various horizontal distances from observations. </a:t>
            </a:r>
            <a:endParaRPr lang="en-US" sz="2400" dirty="0"/>
          </a:p>
        </p:txBody>
      </p:sp>
    </p:spTree>
    <p:extLst>
      <p:ext uri="{BB962C8B-B14F-4D97-AF65-F5344CB8AC3E}">
        <p14:creationId xmlns:p14="http://schemas.microsoft.com/office/powerpoint/2010/main" val="98313525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pic>
        <p:nvPicPr>
          <p:cNvPr id="7" name="Picture 6"/>
          <p:cNvPicPr>
            <a:picLocks/>
          </p:cNvPicPr>
          <p:nvPr/>
        </p:nvPicPr>
        <p:blipFill>
          <a:blip r:embed="rId3">
            <a:extLst>
              <a:ext uri="{28A0092B-C50C-407E-A947-70E740481C1C}">
                <a14:useLocalDpi xmlns:a14="http://schemas.microsoft.com/office/drawing/2010/main" val="0"/>
              </a:ext>
            </a:extLst>
          </a:blip>
          <a:stretch>
            <a:fillRect/>
          </a:stretch>
        </p:blipFill>
        <p:spPr>
          <a:xfrm>
            <a:off x="1869115" y="1106686"/>
            <a:ext cx="4817237" cy="3353308"/>
          </a:xfrm>
          <a:prstGeom prst="rect">
            <a:avLst/>
          </a:prstGeom>
        </p:spPr>
      </p:pic>
      <p:sp>
        <p:nvSpPr>
          <p:cNvPr id="8" name="TextBox 7"/>
          <p:cNvSpPr txBox="1"/>
          <p:nvPr/>
        </p:nvSpPr>
        <p:spPr>
          <a:xfrm>
            <a:off x="784087" y="4572006"/>
            <a:ext cx="7902713" cy="1200328"/>
          </a:xfrm>
          <a:prstGeom prst="rect">
            <a:avLst/>
          </a:prstGeom>
          <a:noFill/>
        </p:spPr>
        <p:txBody>
          <a:bodyPr wrap="square" rtlCol="0">
            <a:spAutoFit/>
          </a:bodyPr>
          <a:lstStyle/>
          <a:p>
            <a:r>
              <a:rPr lang="en-US" sz="2400" dirty="0" smtClean="0"/>
              <a:t>Example: how to localize impact of temperature observations (4 shown) on a U state variable that is between 600 and 800 km distant.</a:t>
            </a:r>
            <a:endParaRPr lang="en-US" sz="2400" dirty="0"/>
          </a:p>
        </p:txBody>
      </p:sp>
    </p:spTree>
    <p:extLst>
      <p:ext uri="{BB962C8B-B14F-4D97-AF65-F5344CB8AC3E}">
        <p14:creationId xmlns:p14="http://schemas.microsoft.com/office/powerpoint/2010/main" val="24049092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4685" y="1193266"/>
            <a:ext cx="3608511" cy="2542540"/>
          </a:xfrm>
          <a:prstGeom prst="rect">
            <a:avLst/>
          </a:prstGeom>
        </p:spPr>
      </p:pic>
      <p:sp>
        <p:nvSpPr>
          <p:cNvPr id="9" name="TextBox 8"/>
          <p:cNvSpPr txBox="1"/>
          <p:nvPr/>
        </p:nvSpPr>
        <p:spPr>
          <a:xfrm>
            <a:off x="784087" y="4572006"/>
            <a:ext cx="7774609" cy="1200328"/>
          </a:xfrm>
          <a:prstGeom prst="rect">
            <a:avLst/>
          </a:prstGeom>
          <a:noFill/>
        </p:spPr>
        <p:txBody>
          <a:bodyPr wrap="square" rtlCol="0">
            <a:spAutoFit/>
          </a:bodyPr>
          <a:lstStyle/>
          <a:p>
            <a:r>
              <a:rPr lang="en-US" sz="2400" dirty="0" smtClean="0"/>
              <a:t>Given observational error variance, can compute expected ensemble mean increment for state.</a:t>
            </a:r>
          </a:p>
          <a:p>
            <a:r>
              <a:rPr lang="en-US" sz="2400" dirty="0" smtClean="0"/>
              <a:t>Plot this </a:t>
            </a:r>
            <a:r>
              <a:rPr lang="en-US" sz="2400" dirty="0" err="1" smtClean="0"/>
              <a:t>vs</a:t>
            </a:r>
            <a:r>
              <a:rPr lang="en-US" sz="2400" dirty="0" smtClean="0"/>
              <a:t> prior state truth - ensemble mean.</a:t>
            </a:r>
            <a:endParaRPr lang="en-US" sz="2400" dirty="0"/>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5783" y="1051267"/>
            <a:ext cx="2825444" cy="2880725"/>
          </a:xfrm>
          <a:prstGeom prst="rect">
            <a:avLst/>
          </a:prstGeom>
        </p:spPr>
      </p:pic>
    </p:spTree>
    <p:extLst>
      <p:ext uri="{BB962C8B-B14F-4D97-AF65-F5344CB8AC3E}">
        <p14:creationId xmlns:p14="http://schemas.microsoft.com/office/powerpoint/2010/main" val="126667279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4685" y="1193266"/>
            <a:ext cx="3608511" cy="2542540"/>
          </a:xfrm>
          <a:prstGeom prst="rect">
            <a:avLst/>
          </a:prstGeom>
        </p:spPr>
      </p:pic>
      <p:sp>
        <p:nvSpPr>
          <p:cNvPr id="8" name="TextBox 7"/>
          <p:cNvSpPr txBox="1"/>
          <p:nvPr/>
        </p:nvSpPr>
        <p:spPr>
          <a:xfrm>
            <a:off x="784087" y="4572006"/>
            <a:ext cx="7774609" cy="461665"/>
          </a:xfrm>
          <a:prstGeom prst="rect">
            <a:avLst/>
          </a:prstGeom>
          <a:noFill/>
        </p:spPr>
        <p:txBody>
          <a:bodyPr wrap="square" rtlCol="0">
            <a:spAutoFit/>
          </a:bodyPr>
          <a:lstStyle/>
          <a:p>
            <a:r>
              <a:rPr lang="en-US" sz="2400" dirty="0" smtClean="0"/>
              <a:t>Do this for all state variables in subset.</a:t>
            </a:r>
            <a:endParaRPr lang="en-US" sz="2400" dirty="0"/>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5784" y="1051267"/>
            <a:ext cx="2825443" cy="2880724"/>
          </a:xfrm>
          <a:prstGeom prst="rect">
            <a:avLst/>
          </a:prstGeom>
        </p:spPr>
      </p:pic>
    </p:spTree>
    <p:extLst>
      <p:ext uri="{BB962C8B-B14F-4D97-AF65-F5344CB8AC3E}">
        <p14:creationId xmlns:p14="http://schemas.microsoft.com/office/powerpoint/2010/main" val="22793422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4685" y="1193266"/>
            <a:ext cx="3608511" cy="2542540"/>
          </a:xfrm>
          <a:prstGeom prst="rect">
            <a:avLst/>
          </a:prstGeom>
        </p:spPr>
      </p:pic>
      <p:sp>
        <p:nvSpPr>
          <p:cNvPr id="10" name="TextBox 9"/>
          <p:cNvSpPr txBox="1"/>
          <p:nvPr/>
        </p:nvSpPr>
        <p:spPr>
          <a:xfrm>
            <a:off x="784087" y="4572006"/>
            <a:ext cx="7774609" cy="461665"/>
          </a:xfrm>
          <a:prstGeom prst="rect">
            <a:avLst/>
          </a:prstGeom>
          <a:noFill/>
        </p:spPr>
        <p:txBody>
          <a:bodyPr wrap="square" rtlCol="0">
            <a:spAutoFit/>
          </a:bodyPr>
          <a:lstStyle/>
          <a:p>
            <a:r>
              <a:rPr lang="en-US" sz="2400" dirty="0" smtClean="0"/>
              <a:t>Do this for all state variables in subset.</a:t>
            </a:r>
            <a:endParaRPr lang="en-US" sz="2400" dirty="0"/>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5783" y="1051267"/>
            <a:ext cx="2825443" cy="2880724"/>
          </a:xfrm>
          <a:prstGeom prst="rect">
            <a:avLst/>
          </a:prstGeom>
        </p:spPr>
      </p:pic>
    </p:spTree>
    <p:extLst>
      <p:ext uri="{BB962C8B-B14F-4D97-AF65-F5344CB8AC3E}">
        <p14:creationId xmlns:p14="http://schemas.microsoft.com/office/powerpoint/2010/main" val="269109210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4685" y="1193266"/>
            <a:ext cx="3608511" cy="2542539"/>
          </a:xfrm>
          <a:prstGeom prst="rect">
            <a:avLst/>
          </a:prstGeom>
        </p:spPr>
      </p:pic>
      <p:sp>
        <p:nvSpPr>
          <p:cNvPr id="8" name="TextBox 7"/>
          <p:cNvSpPr txBox="1"/>
          <p:nvPr/>
        </p:nvSpPr>
        <p:spPr>
          <a:xfrm>
            <a:off x="784087" y="4572006"/>
            <a:ext cx="7774609" cy="461665"/>
          </a:xfrm>
          <a:prstGeom prst="rect">
            <a:avLst/>
          </a:prstGeom>
          <a:noFill/>
        </p:spPr>
        <p:txBody>
          <a:bodyPr wrap="square" rtlCol="0">
            <a:spAutoFit/>
          </a:bodyPr>
          <a:lstStyle/>
          <a:p>
            <a:r>
              <a:rPr lang="en-US" sz="2400" dirty="0" smtClean="0"/>
              <a:t>Do this for all state variables in subset.</a:t>
            </a:r>
            <a:endParaRPr lang="en-US" sz="2400" dirty="0"/>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5784" y="1051267"/>
            <a:ext cx="2825442" cy="2880723"/>
          </a:xfrm>
          <a:prstGeom prst="rect">
            <a:avLst/>
          </a:prstGeom>
        </p:spPr>
      </p:pic>
    </p:spTree>
    <p:extLst>
      <p:ext uri="{BB962C8B-B14F-4D97-AF65-F5344CB8AC3E}">
        <p14:creationId xmlns:p14="http://schemas.microsoft.com/office/powerpoint/2010/main" val="5678056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pic>
        <p:nvPicPr>
          <p:cNvPr id="32" name="Picture 3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609" y="1051267"/>
            <a:ext cx="3374400" cy="3440421"/>
          </a:xfrm>
          <a:prstGeom prst="rect">
            <a:avLst/>
          </a:prstGeom>
        </p:spPr>
      </p:pic>
      <p:sp>
        <p:nvSpPr>
          <p:cNvPr id="33" name="TextBox 32"/>
          <p:cNvSpPr txBox="1"/>
          <p:nvPr/>
        </p:nvSpPr>
        <p:spPr>
          <a:xfrm>
            <a:off x="4415962" y="1269866"/>
            <a:ext cx="4270838" cy="3323987"/>
          </a:xfrm>
          <a:prstGeom prst="rect">
            <a:avLst/>
          </a:prstGeom>
          <a:noFill/>
        </p:spPr>
        <p:txBody>
          <a:bodyPr wrap="square" rtlCol="0">
            <a:spAutoFit/>
          </a:bodyPr>
          <a:lstStyle/>
          <a:p>
            <a:r>
              <a:rPr lang="en-US" sz="2400" dirty="0" smtClean="0"/>
              <a:t>Find a least squares fit.</a:t>
            </a:r>
          </a:p>
          <a:p>
            <a:endParaRPr lang="en-US" sz="2400" dirty="0"/>
          </a:p>
          <a:p>
            <a:r>
              <a:rPr lang="en-US" sz="2400" dirty="0" smtClean="0"/>
              <a:t>Slope is     .</a:t>
            </a:r>
          </a:p>
          <a:p>
            <a:endParaRPr lang="en-US" sz="2400" dirty="0" smtClean="0"/>
          </a:p>
          <a:p>
            <a:r>
              <a:rPr lang="en-US" sz="2400" dirty="0"/>
              <a:t>Least squares </a:t>
            </a:r>
            <a:r>
              <a:rPr lang="en-US" sz="2400" dirty="0" smtClean="0"/>
              <a:t>minimizes:</a:t>
            </a:r>
          </a:p>
          <a:p>
            <a:r>
              <a:rPr lang="en-US" sz="2400" dirty="0"/>
              <a:t>	</a:t>
            </a:r>
            <a:r>
              <a:rPr lang="en-US" sz="2400" dirty="0" smtClean="0"/>
              <a:t> </a:t>
            </a:r>
            <a:endParaRPr lang="en-US" sz="2400" dirty="0"/>
          </a:p>
          <a:p>
            <a:endParaRPr lang="en-US" sz="2400" dirty="0"/>
          </a:p>
          <a:p>
            <a:endParaRPr lang="en-US" sz="2400" dirty="0"/>
          </a:p>
          <a:p>
            <a:endParaRPr lang="en-US" dirty="0"/>
          </a:p>
        </p:txBody>
      </p:sp>
      <p:pic>
        <p:nvPicPr>
          <p:cNvPr id="34" name="Picture 33" descr="eqn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85950" y="3162857"/>
            <a:ext cx="3022600" cy="660400"/>
          </a:xfrm>
          <a:prstGeom prst="rect">
            <a:avLst/>
          </a:prstGeom>
        </p:spPr>
      </p:pic>
      <p:sp>
        <p:nvSpPr>
          <p:cNvPr id="35" name="TextBox 34"/>
          <p:cNvSpPr txBox="1"/>
          <p:nvPr/>
        </p:nvSpPr>
        <p:spPr>
          <a:xfrm>
            <a:off x="597261" y="4776435"/>
            <a:ext cx="8089539" cy="1200328"/>
          </a:xfrm>
          <a:prstGeom prst="rect">
            <a:avLst/>
          </a:prstGeom>
          <a:noFill/>
        </p:spPr>
        <p:txBody>
          <a:bodyPr wrap="square" rtlCol="0">
            <a:spAutoFit/>
          </a:bodyPr>
          <a:lstStyle/>
          <a:p>
            <a:r>
              <a:rPr lang="en-US" sz="2400" dirty="0" smtClean="0"/>
              <a:t>Same as minimizing</a:t>
            </a:r>
          </a:p>
          <a:p>
            <a:endParaRPr lang="en-US" sz="2400" dirty="0"/>
          </a:p>
          <a:p>
            <a:r>
              <a:rPr lang="en-US" sz="2400" dirty="0" smtClean="0"/>
              <a:t>                      Posterior mean</a:t>
            </a:r>
            <a:endParaRPr lang="en-US" sz="2400" dirty="0"/>
          </a:p>
        </p:txBody>
      </p:sp>
      <p:pic>
        <p:nvPicPr>
          <p:cNvPr id="36" name="Picture 35" descr="eqn2.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60910" y="4650948"/>
            <a:ext cx="2997200" cy="711200"/>
          </a:xfrm>
          <a:prstGeom prst="rect">
            <a:avLst/>
          </a:prstGeom>
        </p:spPr>
      </p:pic>
      <p:cxnSp>
        <p:nvCxnSpPr>
          <p:cNvPr id="37" name="Straight Arrow Connector 36"/>
          <p:cNvCxnSpPr/>
          <p:nvPr/>
        </p:nvCxnSpPr>
        <p:spPr>
          <a:xfrm flipV="1">
            <a:off x="4267200" y="5334000"/>
            <a:ext cx="228600" cy="30480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aphicFrame>
        <p:nvGraphicFramePr>
          <p:cNvPr id="38" name="Object 37"/>
          <p:cNvGraphicFramePr>
            <a:graphicFrameLocks noChangeAspect="1"/>
          </p:cNvGraphicFramePr>
          <p:nvPr>
            <p:extLst>
              <p:ext uri="{D42A27DB-BD31-4B8C-83A1-F6EECF244321}">
                <p14:modId xmlns:p14="http://schemas.microsoft.com/office/powerpoint/2010/main" val="2946566538"/>
              </p:ext>
            </p:extLst>
          </p:nvPr>
        </p:nvGraphicFramePr>
        <p:xfrm>
          <a:off x="5715000" y="2133600"/>
          <a:ext cx="304800" cy="279400"/>
        </p:xfrm>
        <a:graphic>
          <a:graphicData uri="http://schemas.openxmlformats.org/presentationml/2006/ole">
            <mc:AlternateContent xmlns:mc="http://schemas.openxmlformats.org/markup-compatibility/2006">
              <mc:Choice xmlns:v="urn:schemas-microsoft-com:vml" Requires="v">
                <p:oleObj spid="_x0000_s9230" name="Equation" r:id="rId7" imgW="152400" imgH="139700" progId="Equation.DSMT4">
                  <p:embed/>
                </p:oleObj>
              </mc:Choice>
              <mc:Fallback>
                <p:oleObj name="Equation" r:id="rId7" imgW="152400" imgH="139700" progId="Equation.DSMT4">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715000" y="2133600"/>
                        <a:ext cx="304800" cy="279400"/>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4919414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sp>
        <p:nvSpPr>
          <p:cNvPr id="7" name="TextBox 6"/>
          <p:cNvSpPr txBox="1"/>
          <p:nvPr/>
        </p:nvSpPr>
        <p:spPr>
          <a:xfrm>
            <a:off x="815184" y="1544498"/>
            <a:ext cx="7671306" cy="4431983"/>
          </a:xfrm>
          <a:prstGeom prst="rect">
            <a:avLst/>
          </a:prstGeom>
          <a:noFill/>
        </p:spPr>
        <p:txBody>
          <a:bodyPr wrap="square" rtlCol="0">
            <a:spAutoFit/>
          </a:bodyPr>
          <a:lstStyle/>
          <a:p>
            <a:r>
              <a:rPr lang="en-US" sz="2400" dirty="0" smtClean="0"/>
              <a:t>Find      that minimizes the RMS difference between the posterior ensemble mean for x and the true value over this subset.</a:t>
            </a:r>
          </a:p>
          <a:p>
            <a:endParaRPr lang="en-US" sz="2400" dirty="0" smtClean="0"/>
          </a:p>
          <a:p>
            <a:r>
              <a:rPr lang="en-US" sz="2400" dirty="0" smtClean="0"/>
              <a:t>This can be computed from the output of the OSSE.</a:t>
            </a:r>
          </a:p>
          <a:p>
            <a:endParaRPr lang="en-US" sz="2400" dirty="0" smtClean="0"/>
          </a:p>
          <a:p>
            <a:r>
              <a:rPr lang="en-US" sz="2400" dirty="0" smtClean="0"/>
              <a:t>Can then use this localization in a new OSSE for all (</a:t>
            </a:r>
            <a:r>
              <a:rPr lang="en-US" sz="2400" dirty="0" err="1" smtClean="0"/>
              <a:t>y</a:t>
            </a:r>
            <a:r>
              <a:rPr lang="en-US" sz="2400" dirty="0" smtClean="0"/>
              <a:t>, </a:t>
            </a:r>
            <a:r>
              <a:rPr lang="en-US" sz="2400" dirty="0" err="1" smtClean="0"/>
              <a:t>x</a:t>
            </a:r>
            <a:r>
              <a:rPr lang="en-US" sz="2400" dirty="0" smtClean="0"/>
              <a:t>) in the subset.</a:t>
            </a:r>
          </a:p>
          <a:p>
            <a:endParaRPr lang="en-US" sz="2400" dirty="0" smtClean="0"/>
          </a:p>
          <a:p>
            <a:r>
              <a:rPr lang="en-US" sz="2400" dirty="0" smtClean="0"/>
              <a:t>Call the values of localization for all subsets an</a:t>
            </a:r>
          </a:p>
          <a:p>
            <a:r>
              <a:rPr lang="en-US" sz="2400" dirty="0" smtClean="0"/>
              <a:t>	</a:t>
            </a:r>
            <a:r>
              <a:rPr lang="en-US" sz="2400" u="sng" dirty="0" smtClean="0"/>
              <a:t>Empirical Localization Function </a:t>
            </a:r>
            <a:r>
              <a:rPr lang="en-US" sz="2400" dirty="0" smtClean="0"/>
              <a:t>(ELF). </a:t>
            </a:r>
            <a:endParaRPr lang="en-US" dirty="0" smtClean="0"/>
          </a:p>
          <a:p>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1178302244"/>
              </p:ext>
            </p:extLst>
          </p:nvPr>
        </p:nvGraphicFramePr>
        <p:xfrm>
          <a:off x="1600200" y="1676400"/>
          <a:ext cx="304800" cy="279400"/>
        </p:xfrm>
        <a:graphic>
          <a:graphicData uri="http://schemas.openxmlformats.org/presentationml/2006/ole">
            <mc:AlternateContent xmlns:mc="http://schemas.openxmlformats.org/markup-compatibility/2006">
              <mc:Choice xmlns:v="urn:schemas-microsoft-com:vml" Requires="v">
                <p:oleObj spid="_x0000_s10248" name="Equation" r:id="rId4" imgW="152400" imgH="139700" progId="Equation.DSMT4">
                  <p:embed/>
                </p:oleObj>
              </mc:Choice>
              <mc:Fallback>
                <p:oleObj name="Equation" r:id="rId4" imgW="152400" imgH="139700" progId="Equation.DSMT4">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00200" y="1676400"/>
                        <a:ext cx="304800" cy="279400"/>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45564480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sp>
        <p:nvSpPr>
          <p:cNvPr id="15" name="TextBox 14"/>
          <p:cNvSpPr txBox="1"/>
          <p:nvPr/>
        </p:nvSpPr>
        <p:spPr>
          <a:xfrm>
            <a:off x="457200" y="1544498"/>
            <a:ext cx="8029290" cy="4524315"/>
          </a:xfrm>
          <a:prstGeom prst="rect">
            <a:avLst/>
          </a:prstGeom>
          <a:noFill/>
        </p:spPr>
        <p:txBody>
          <a:bodyPr wrap="square" rtlCol="0">
            <a:spAutoFit/>
          </a:bodyPr>
          <a:lstStyle/>
          <a:p>
            <a:r>
              <a:rPr lang="en-US" sz="2400" dirty="0" smtClean="0"/>
              <a:t>Start with a climatological</a:t>
            </a:r>
          </a:p>
          <a:p>
            <a:r>
              <a:rPr lang="en-US" sz="2400" dirty="0" smtClean="0"/>
              <a:t> ensemble.</a:t>
            </a:r>
          </a:p>
          <a:p>
            <a:endParaRPr lang="en-US" sz="2400" dirty="0" smtClean="0"/>
          </a:p>
          <a:p>
            <a:r>
              <a:rPr lang="en-US" sz="2400" dirty="0" smtClean="0"/>
              <a:t>Do set of 6000-step OSSEs.</a:t>
            </a:r>
          </a:p>
          <a:p>
            <a:r>
              <a:rPr lang="en-US" sz="2400" dirty="0" smtClean="0"/>
              <a:t>(only use last 5000 steps).</a:t>
            </a:r>
          </a:p>
          <a:p>
            <a:endParaRPr lang="en-US" sz="2400" dirty="0" smtClean="0"/>
          </a:p>
          <a:p>
            <a:r>
              <a:rPr lang="en-US" sz="2400" dirty="0" smtClean="0"/>
              <a:t>First has no localization.</a:t>
            </a:r>
          </a:p>
          <a:p>
            <a:endParaRPr lang="en-US" sz="2400" dirty="0" smtClean="0"/>
          </a:p>
          <a:p>
            <a:r>
              <a:rPr lang="en-US" sz="2400" dirty="0" smtClean="0"/>
              <a:t>Compute ELF from each.</a:t>
            </a:r>
          </a:p>
          <a:p>
            <a:endParaRPr lang="en-US" sz="2400" dirty="0" smtClean="0"/>
          </a:p>
          <a:p>
            <a:r>
              <a:rPr lang="en-US" sz="2400" dirty="0" smtClean="0"/>
              <a:t>Use ELF for next OSSE.</a:t>
            </a:r>
          </a:p>
          <a:p>
            <a:endParaRPr lang="en-US" sz="2400" dirty="0" smtClean="0"/>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0591" y="1452365"/>
            <a:ext cx="4419978" cy="3657600"/>
          </a:xfrm>
          <a:prstGeom prst="rect">
            <a:avLst/>
          </a:prstGeom>
        </p:spPr>
      </p:pic>
      <p:sp>
        <p:nvSpPr>
          <p:cNvPr id="17" name="TextBox 16"/>
          <p:cNvSpPr txBox="1"/>
          <p:nvPr/>
        </p:nvSpPr>
        <p:spPr>
          <a:xfrm>
            <a:off x="7980477" y="1933665"/>
            <a:ext cx="722478" cy="400110"/>
          </a:xfrm>
          <a:prstGeom prst="rect">
            <a:avLst/>
          </a:prstGeom>
          <a:noFill/>
        </p:spPr>
        <p:txBody>
          <a:bodyPr wrap="square" rtlCol="0">
            <a:spAutoFit/>
          </a:bodyPr>
          <a:lstStyle/>
          <a:p>
            <a:r>
              <a:rPr lang="en-US" sz="2000" dirty="0" smtClean="0"/>
              <a:t>ELF1</a:t>
            </a:r>
            <a:endParaRPr lang="en-US" sz="2000" dirty="0"/>
          </a:p>
        </p:txBody>
      </p:sp>
      <p:sp>
        <p:nvSpPr>
          <p:cNvPr id="18" name="TextBox 17"/>
          <p:cNvSpPr txBox="1"/>
          <p:nvPr/>
        </p:nvSpPr>
        <p:spPr>
          <a:xfrm>
            <a:off x="7988567" y="2475675"/>
            <a:ext cx="722478" cy="400110"/>
          </a:xfrm>
          <a:prstGeom prst="rect">
            <a:avLst/>
          </a:prstGeom>
          <a:noFill/>
        </p:spPr>
        <p:txBody>
          <a:bodyPr wrap="square" rtlCol="0">
            <a:spAutoFit/>
          </a:bodyPr>
          <a:lstStyle/>
          <a:p>
            <a:r>
              <a:rPr lang="en-US" sz="2000" dirty="0" smtClean="0"/>
              <a:t>ELF2</a:t>
            </a:r>
            <a:endParaRPr lang="en-US" sz="2000" dirty="0"/>
          </a:p>
        </p:txBody>
      </p:sp>
      <p:sp>
        <p:nvSpPr>
          <p:cNvPr id="19" name="TextBox 18"/>
          <p:cNvSpPr txBox="1"/>
          <p:nvPr/>
        </p:nvSpPr>
        <p:spPr>
          <a:xfrm>
            <a:off x="7988567" y="2995155"/>
            <a:ext cx="722478" cy="400110"/>
          </a:xfrm>
          <a:prstGeom prst="rect">
            <a:avLst/>
          </a:prstGeom>
          <a:noFill/>
        </p:spPr>
        <p:txBody>
          <a:bodyPr wrap="square" rtlCol="0">
            <a:spAutoFit/>
          </a:bodyPr>
          <a:lstStyle/>
          <a:p>
            <a:r>
              <a:rPr lang="en-US" sz="2000" dirty="0" smtClean="0"/>
              <a:t>ELF3</a:t>
            </a:r>
            <a:endParaRPr lang="en-US" sz="2000" dirty="0"/>
          </a:p>
        </p:txBody>
      </p:sp>
      <p:sp>
        <p:nvSpPr>
          <p:cNvPr id="20" name="TextBox 19"/>
          <p:cNvSpPr txBox="1"/>
          <p:nvPr/>
        </p:nvSpPr>
        <p:spPr>
          <a:xfrm>
            <a:off x="7988567" y="3529065"/>
            <a:ext cx="722478" cy="400110"/>
          </a:xfrm>
          <a:prstGeom prst="rect">
            <a:avLst/>
          </a:prstGeom>
          <a:noFill/>
        </p:spPr>
        <p:txBody>
          <a:bodyPr wrap="square" rtlCol="0">
            <a:spAutoFit/>
          </a:bodyPr>
          <a:lstStyle/>
          <a:p>
            <a:r>
              <a:rPr lang="en-US" sz="2000" dirty="0" smtClean="0"/>
              <a:t>ELF4</a:t>
            </a:r>
            <a:endParaRPr lang="en-US" sz="2000" dirty="0"/>
          </a:p>
        </p:txBody>
      </p:sp>
      <p:sp>
        <p:nvSpPr>
          <p:cNvPr id="21" name="TextBox 20"/>
          <p:cNvSpPr txBox="1"/>
          <p:nvPr/>
        </p:nvSpPr>
        <p:spPr>
          <a:xfrm>
            <a:off x="7988567" y="4048545"/>
            <a:ext cx="722478" cy="400110"/>
          </a:xfrm>
          <a:prstGeom prst="rect">
            <a:avLst/>
          </a:prstGeom>
          <a:noFill/>
        </p:spPr>
        <p:txBody>
          <a:bodyPr wrap="square" rtlCol="0">
            <a:spAutoFit/>
          </a:bodyPr>
          <a:lstStyle/>
          <a:p>
            <a:r>
              <a:rPr lang="en-US" sz="2000" dirty="0" smtClean="0"/>
              <a:t>ELF5</a:t>
            </a:r>
            <a:endParaRPr lang="en-US" sz="2000" dirty="0"/>
          </a:p>
        </p:txBody>
      </p:sp>
      <p:sp>
        <p:nvSpPr>
          <p:cNvPr id="22" name="TextBox 21"/>
          <p:cNvSpPr txBox="1"/>
          <p:nvPr/>
        </p:nvSpPr>
        <p:spPr>
          <a:xfrm>
            <a:off x="4242791" y="1572907"/>
            <a:ext cx="1803906" cy="400110"/>
          </a:xfrm>
          <a:prstGeom prst="rect">
            <a:avLst/>
          </a:prstGeom>
          <a:noFill/>
        </p:spPr>
        <p:txBody>
          <a:bodyPr wrap="square" rtlCol="0">
            <a:spAutoFit/>
          </a:bodyPr>
          <a:lstStyle/>
          <a:p>
            <a:r>
              <a:rPr lang="en-US" sz="2000" dirty="0" smtClean="0"/>
              <a:t>No Localization</a:t>
            </a:r>
            <a:endParaRPr lang="en-US" sz="2000" dirty="0"/>
          </a:p>
        </p:txBody>
      </p:sp>
      <p:cxnSp>
        <p:nvCxnSpPr>
          <p:cNvPr id="23" name="Straight Arrow Connector 22"/>
          <p:cNvCxnSpPr/>
          <p:nvPr/>
        </p:nvCxnSpPr>
        <p:spPr>
          <a:xfrm flipH="1">
            <a:off x="4516981" y="2150115"/>
            <a:ext cx="3463496" cy="325560"/>
          </a:xfrm>
          <a:prstGeom prst="straightConnector1">
            <a:avLst/>
          </a:prstGeom>
          <a:ln>
            <a:solidFill>
              <a:schemeClr val="tx1"/>
            </a:solidFill>
            <a:prstDash val="dash"/>
            <a:tailEnd type="arrow" w="lg" len="med"/>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flipH="1">
            <a:off x="4510640" y="2677695"/>
            <a:ext cx="3463496" cy="325560"/>
          </a:xfrm>
          <a:prstGeom prst="straightConnector1">
            <a:avLst/>
          </a:prstGeom>
          <a:ln>
            <a:solidFill>
              <a:schemeClr val="tx1"/>
            </a:solidFill>
            <a:prstDash val="dash"/>
            <a:tailEnd type="arrow" w="lg" len="med"/>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H="1">
            <a:off x="4533161" y="3190845"/>
            <a:ext cx="3463496" cy="325560"/>
          </a:xfrm>
          <a:prstGeom prst="straightConnector1">
            <a:avLst/>
          </a:prstGeom>
          <a:ln>
            <a:solidFill>
              <a:schemeClr val="tx1"/>
            </a:solidFill>
            <a:prstDash val="dash"/>
            <a:tailEnd type="arrow" w="lg" len="med"/>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flipH="1">
            <a:off x="4555682" y="3718425"/>
            <a:ext cx="3463496" cy="325560"/>
          </a:xfrm>
          <a:prstGeom prst="straightConnector1">
            <a:avLst/>
          </a:prstGeom>
          <a:ln>
            <a:solidFill>
              <a:schemeClr val="tx1"/>
            </a:solidFill>
            <a:prstDash val="dash"/>
            <a:tailEnd type="arrow" w="lg"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239803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smtClean="0">
                <a:solidFill>
                  <a:schemeClr val="bg1"/>
                </a:solidFill>
              </a:rPr>
              <a:t>Comparing Localization Methods</a:t>
            </a:r>
            <a:endParaRPr lang="en-US" dirty="0">
              <a:solidFill>
                <a:schemeClr val="bg1"/>
              </a:solidFill>
            </a:endParaRPr>
          </a:p>
        </p:txBody>
      </p:sp>
      <p:sp>
        <p:nvSpPr>
          <p:cNvPr id="2" name="TextBox 1"/>
          <p:cNvSpPr txBox="1"/>
          <p:nvPr/>
        </p:nvSpPr>
        <p:spPr>
          <a:xfrm>
            <a:off x="304800" y="838200"/>
            <a:ext cx="8534400" cy="4893647"/>
          </a:xfrm>
          <a:prstGeom prst="rect">
            <a:avLst/>
          </a:prstGeom>
          <a:noFill/>
        </p:spPr>
        <p:txBody>
          <a:bodyPr wrap="square" rtlCol="0">
            <a:spAutoFit/>
          </a:bodyPr>
          <a:lstStyle/>
          <a:p>
            <a:pPr marL="457200" indent="-457200">
              <a:buAutoNum type="arabicPeriod"/>
            </a:pPr>
            <a:r>
              <a:rPr lang="en-US" dirty="0" err="1" smtClean="0">
                <a:solidFill>
                  <a:srgbClr val="0000FF"/>
                </a:solidFill>
              </a:rPr>
              <a:t>Gaspari</a:t>
            </a:r>
            <a:r>
              <a:rPr lang="en-US" dirty="0" smtClean="0">
                <a:solidFill>
                  <a:srgbClr val="0000FF"/>
                </a:solidFill>
              </a:rPr>
              <a:t> Cohn</a:t>
            </a:r>
            <a:r>
              <a:rPr lang="en-US" dirty="0" smtClean="0"/>
              <a:t>: Must be tuned.</a:t>
            </a:r>
          </a:p>
          <a:p>
            <a:endParaRPr lang="en-US" dirty="0"/>
          </a:p>
          <a:p>
            <a:pPr marL="457200" indent="-457200">
              <a:buAutoNum type="arabicPeriod"/>
            </a:pPr>
            <a:r>
              <a:rPr lang="en-US" dirty="0" smtClean="0">
                <a:solidFill>
                  <a:srgbClr val="0000FF"/>
                </a:solidFill>
              </a:rPr>
              <a:t>Optimal: </a:t>
            </a:r>
            <a:r>
              <a:rPr lang="en-US" dirty="0" smtClean="0"/>
              <a:t>Very expensive to tune.</a:t>
            </a:r>
          </a:p>
          <a:p>
            <a:pPr marL="457200" indent="-457200">
              <a:buAutoNum type="arabicPeriod"/>
            </a:pPr>
            <a:endParaRPr lang="en-US" dirty="0"/>
          </a:p>
          <a:p>
            <a:pPr marL="457200" indent="-457200">
              <a:buAutoNum type="arabicPeriod"/>
            </a:pPr>
            <a:r>
              <a:rPr lang="en-US" dirty="0" smtClean="0">
                <a:solidFill>
                  <a:srgbClr val="0000FF"/>
                </a:solidFill>
              </a:rPr>
              <a:t>Global Group Filter</a:t>
            </a:r>
            <a:r>
              <a:rPr lang="en-US" dirty="0" smtClean="0"/>
              <a:t>: Not as expensive. Assumes sampling erroneous model can determine localization.</a:t>
            </a:r>
          </a:p>
          <a:p>
            <a:pPr marL="457200" indent="-457200">
              <a:buAutoNum type="arabicPeriod"/>
            </a:pPr>
            <a:endParaRPr lang="en-US" dirty="0"/>
          </a:p>
          <a:p>
            <a:pPr marL="457200" indent="-457200">
              <a:buAutoNum type="arabicPeriod"/>
            </a:pPr>
            <a:r>
              <a:rPr lang="en-US" dirty="0" smtClean="0">
                <a:solidFill>
                  <a:srgbClr val="0000FF"/>
                </a:solidFill>
              </a:rPr>
              <a:t>Correlation Error Reduction: </a:t>
            </a:r>
            <a:r>
              <a:rPr lang="en-US" dirty="0" smtClean="0"/>
              <a:t>Moderately expensive. Assumes sampling error leads to need for localization. Include background information.</a:t>
            </a:r>
          </a:p>
          <a:p>
            <a:pPr marL="457200" indent="-457200">
              <a:buAutoNum type="arabicPeriod"/>
            </a:pPr>
            <a:endParaRPr lang="en-US" dirty="0"/>
          </a:p>
          <a:p>
            <a:pPr marL="457200" indent="-457200">
              <a:buAutoNum type="arabicPeriod"/>
            </a:pPr>
            <a:r>
              <a:rPr lang="en-US" dirty="0" smtClean="0">
                <a:solidFill>
                  <a:srgbClr val="0000FF"/>
                </a:solidFill>
              </a:rPr>
              <a:t>Empirical Localization Functions</a:t>
            </a:r>
            <a:r>
              <a:rPr lang="en-US" dirty="0" smtClean="0"/>
              <a:t>: Expensive to tune. Fits best analysis a posteriori. Not optimal for cycled.</a:t>
            </a:r>
            <a:endParaRPr lang="en-US" dirty="0"/>
          </a:p>
        </p:txBody>
      </p:sp>
    </p:spTree>
    <p:extLst>
      <p:ext uri="{BB962C8B-B14F-4D97-AF65-F5344CB8AC3E}">
        <p14:creationId xmlns:p14="http://schemas.microsoft.com/office/powerpoint/2010/main" val="21144377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57200" y="1237595"/>
            <a:ext cx="8229600" cy="2308324"/>
          </a:xfrm>
          <a:prstGeom prst="rect">
            <a:avLst/>
          </a:prstGeom>
          <a:noFill/>
        </p:spPr>
        <p:txBody>
          <a:bodyPr wrap="square" rtlCol="0">
            <a:spAutoFit/>
          </a:bodyPr>
          <a:lstStyle/>
          <a:p>
            <a:r>
              <a:rPr lang="en-US" dirty="0" smtClean="0"/>
              <a:t>Localization for a given (y, x) might </a:t>
            </a:r>
            <a:r>
              <a:rPr lang="en-US" dirty="0" smtClean="0"/>
              <a:t>be</a:t>
            </a:r>
            <a:r>
              <a:rPr lang="en-US" dirty="0" smtClean="0"/>
              <a:t> </a:t>
            </a:r>
            <a:r>
              <a:rPr lang="en-US" dirty="0" smtClean="0"/>
              <a:t>a function of:</a:t>
            </a:r>
          </a:p>
          <a:p>
            <a:endParaRPr lang="en-US" dirty="0"/>
          </a:p>
          <a:p>
            <a:r>
              <a:rPr lang="en-US" dirty="0" smtClean="0"/>
              <a:t>Metadata for (y, x) such as:</a:t>
            </a:r>
          </a:p>
          <a:p>
            <a:r>
              <a:rPr lang="en-US" dirty="0" smtClean="0"/>
              <a:t>      Separation between (y, x),</a:t>
            </a:r>
          </a:p>
          <a:p>
            <a:r>
              <a:rPr lang="en-US" dirty="0"/>
              <a:t> </a:t>
            </a:r>
            <a:r>
              <a:rPr lang="en-US" dirty="0" smtClean="0"/>
              <a:t>     Kind of observation y (temperature, wind, …),</a:t>
            </a:r>
          </a:p>
          <a:p>
            <a:r>
              <a:rPr lang="en-US" dirty="0"/>
              <a:t> </a:t>
            </a:r>
            <a:r>
              <a:rPr lang="en-US" dirty="0" smtClean="0"/>
              <a:t>     Kind of state variable x.</a:t>
            </a:r>
          </a:p>
        </p:txBody>
      </p:sp>
      <p:sp>
        <p:nvSpPr>
          <p:cNvPr id="4" name="Footer Placeholder 4"/>
          <p:cNvSpPr>
            <a:spLocks noGrp="1"/>
          </p:cNvSpPr>
          <p:nvPr>
            <p:ph type="ftr" sz="quarter" idx="4294967295"/>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sk-SK" sz="1400" smtClean="0">
                <a:solidFill>
                  <a:schemeClr val="tx1"/>
                </a:solidFill>
                <a:latin typeface="+mj-lt"/>
              </a:rPr>
              <a:t>Nanjing DA Tutorial, 29 Aug. 2017</a:t>
            </a:r>
            <a:endParaRPr lang="en-US" sz="1400" dirty="0">
              <a:solidFill>
                <a:schemeClr val="tx1"/>
              </a:solidFill>
              <a:latin typeface="+mj-lt"/>
            </a:endParaRPr>
          </a:p>
        </p:txBody>
      </p:sp>
      <p:sp>
        <p:nvSpPr>
          <p:cNvPr id="5" name="TextBox 4"/>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Defining a Localization Function</a:t>
            </a:r>
          </a:p>
        </p:txBody>
      </p:sp>
    </p:spTree>
    <p:extLst>
      <p:ext uri="{BB962C8B-B14F-4D97-AF65-F5344CB8AC3E}">
        <p14:creationId xmlns:p14="http://schemas.microsoft.com/office/powerpoint/2010/main" val="29720047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descr="rms_fig1.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10" name="TextBox 9"/>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Observing all State every 12 Hours, Error Variance 1, N=20</a:t>
            </a:r>
          </a:p>
        </p:txBody>
      </p:sp>
    </p:spTree>
    <p:extLst>
      <p:ext uri="{BB962C8B-B14F-4D97-AF65-F5344CB8AC3E}">
        <p14:creationId xmlns:p14="http://schemas.microsoft.com/office/powerpoint/2010/main" val="5105142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9" name="TextBox 8"/>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Observing all State every 12 Hours, Error Variance 1, N=20</a:t>
            </a:r>
          </a:p>
        </p:txBody>
      </p:sp>
    </p:spTree>
    <p:extLst>
      <p:ext uri="{BB962C8B-B14F-4D97-AF65-F5344CB8AC3E}">
        <p14:creationId xmlns:p14="http://schemas.microsoft.com/office/powerpoint/2010/main" val="2487727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9" name="TextBox 8"/>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Observing all State every 12 Hours, Error Variance 1, N=20</a:t>
            </a:r>
          </a:p>
        </p:txBody>
      </p:sp>
    </p:spTree>
    <p:extLst>
      <p:ext uri="{BB962C8B-B14F-4D97-AF65-F5344CB8AC3E}">
        <p14:creationId xmlns:p14="http://schemas.microsoft.com/office/powerpoint/2010/main" val="371002941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9" name="TextBox 8"/>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Observing all State every 12 Hours, Error Variance 1, N=20</a:t>
            </a:r>
          </a:p>
        </p:txBody>
      </p:sp>
    </p:spTree>
    <p:extLst>
      <p:ext uri="{BB962C8B-B14F-4D97-AF65-F5344CB8AC3E}">
        <p14:creationId xmlns:p14="http://schemas.microsoft.com/office/powerpoint/2010/main" val="226824968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9" name="TextBox 8"/>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Observing all State every 12 Hours, Error Variance 1, N=20</a:t>
            </a:r>
          </a:p>
        </p:txBody>
      </p:sp>
    </p:spTree>
    <p:extLst>
      <p:ext uri="{BB962C8B-B14F-4D97-AF65-F5344CB8AC3E}">
        <p14:creationId xmlns:p14="http://schemas.microsoft.com/office/powerpoint/2010/main" val="9071335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9" name="TextBox 8"/>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Observing all State every Hour, Error Variance 16, N=20</a:t>
            </a:r>
          </a:p>
        </p:txBody>
      </p:sp>
    </p:spTree>
    <p:extLst>
      <p:ext uri="{BB962C8B-B14F-4D97-AF65-F5344CB8AC3E}">
        <p14:creationId xmlns:p14="http://schemas.microsoft.com/office/powerpoint/2010/main" val="21015372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9" name="TextBox 8"/>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Observing all State every Hour, Error Variance 16, N=20</a:t>
            </a:r>
          </a:p>
        </p:txBody>
      </p:sp>
    </p:spTree>
    <p:extLst>
      <p:ext uri="{BB962C8B-B14F-4D97-AF65-F5344CB8AC3E}">
        <p14:creationId xmlns:p14="http://schemas.microsoft.com/office/powerpoint/2010/main" val="362979154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9" name="TextBox 8"/>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Observing all State every Hour, Error Variance 16, N=20</a:t>
            </a:r>
          </a:p>
        </p:txBody>
      </p:sp>
    </p:spTree>
    <p:extLst>
      <p:ext uri="{BB962C8B-B14F-4D97-AF65-F5344CB8AC3E}">
        <p14:creationId xmlns:p14="http://schemas.microsoft.com/office/powerpoint/2010/main" val="384265489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9" name="TextBox 8"/>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Observing all State every Hour, Error Variance 16, N=20</a:t>
            </a:r>
          </a:p>
        </p:txBody>
      </p:sp>
    </p:spTree>
    <p:extLst>
      <p:ext uri="{BB962C8B-B14F-4D97-AF65-F5344CB8AC3E}">
        <p14:creationId xmlns:p14="http://schemas.microsoft.com/office/powerpoint/2010/main" val="225819517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830070"/>
            <a:ext cx="4309110" cy="335153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8201" y="1838325"/>
            <a:ext cx="4234815" cy="3335020"/>
          </a:xfrm>
          <a:prstGeom prst="rect">
            <a:avLst/>
          </a:prstGeom>
        </p:spPr>
      </p:pic>
      <p:sp>
        <p:nvSpPr>
          <p:cNvPr id="7" name="TextBox 6"/>
          <p:cNvSpPr txBox="1"/>
          <p:nvPr/>
        </p:nvSpPr>
        <p:spPr>
          <a:xfrm>
            <a:off x="762000" y="1371600"/>
            <a:ext cx="3657600" cy="457200"/>
          </a:xfrm>
          <a:prstGeom prst="rect">
            <a:avLst/>
          </a:prstGeom>
          <a:noFill/>
        </p:spPr>
        <p:txBody>
          <a:bodyPr wrap="square" rtlCol="0">
            <a:spAutoFit/>
          </a:bodyPr>
          <a:lstStyle/>
          <a:p>
            <a:pPr algn="ctr"/>
            <a:r>
              <a:rPr lang="en-US" dirty="0" smtClean="0"/>
              <a:t>RMS Error</a:t>
            </a:r>
            <a:endParaRPr lang="en-US" dirty="0"/>
          </a:p>
        </p:txBody>
      </p:sp>
      <p:sp>
        <p:nvSpPr>
          <p:cNvPr id="8" name="TextBox 7"/>
          <p:cNvSpPr txBox="1"/>
          <p:nvPr/>
        </p:nvSpPr>
        <p:spPr>
          <a:xfrm>
            <a:off x="5105400" y="1371600"/>
            <a:ext cx="3657600" cy="457200"/>
          </a:xfrm>
          <a:prstGeom prst="rect">
            <a:avLst/>
          </a:prstGeom>
          <a:noFill/>
        </p:spPr>
        <p:txBody>
          <a:bodyPr wrap="square" rtlCol="0">
            <a:spAutoFit/>
          </a:bodyPr>
          <a:lstStyle/>
          <a:p>
            <a:pPr algn="ctr"/>
            <a:r>
              <a:rPr lang="en-US" dirty="0" smtClean="0"/>
              <a:t>Localization</a:t>
            </a:r>
            <a:endParaRPr lang="en-US" dirty="0"/>
          </a:p>
        </p:txBody>
      </p:sp>
      <p:sp>
        <p:nvSpPr>
          <p:cNvPr id="9" name="TextBox 8"/>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Observing all State every Hour, Error Variance 16, N=20</a:t>
            </a:r>
          </a:p>
        </p:txBody>
      </p:sp>
    </p:spTree>
    <p:extLst>
      <p:ext uri="{BB962C8B-B14F-4D97-AF65-F5344CB8AC3E}">
        <p14:creationId xmlns:p14="http://schemas.microsoft.com/office/powerpoint/2010/main" val="321101199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2" name="TextBox 1"/>
          <p:cNvSpPr txBox="1"/>
          <p:nvPr/>
        </p:nvSpPr>
        <p:spPr>
          <a:xfrm>
            <a:off x="457200" y="762000"/>
            <a:ext cx="8382000" cy="1200328"/>
          </a:xfrm>
          <a:prstGeom prst="rect">
            <a:avLst/>
          </a:prstGeom>
          <a:noFill/>
        </p:spPr>
        <p:txBody>
          <a:bodyPr wrap="square" rtlCol="0">
            <a:spAutoFit/>
          </a:bodyPr>
          <a:lstStyle/>
          <a:p>
            <a:pPr marL="342900" indent="-342900">
              <a:buFont typeface="Wingdings" charset="2"/>
              <a:buChar char="Ø"/>
            </a:pPr>
            <a:r>
              <a:rPr lang="en-US" dirty="0"/>
              <a:t>F</a:t>
            </a:r>
            <a:r>
              <a:rPr lang="en-US" dirty="0" smtClean="0"/>
              <a:t>unction of ‘separation’ between observation</a:t>
            </a:r>
            <a:r>
              <a:rPr lang="en-US" dirty="0"/>
              <a:t> </a:t>
            </a:r>
            <a:r>
              <a:rPr lang="en-US" dirty="0" smtClean="0"/>
              <a:t>y and state x.</a:t>
            </a:r>
          </a:p>
          <a:p>
            <a:pPr marL="342900" indent="-342900">
              <a:buFont typeface="Wingdings" charset="2"/>
              <a:buChar char="Ø"/>
            </a:pPr>
            <a:r>
              <a:rPr lang="en-US" dirty="0" smtClean="0"/>
              <a:t>Length scale defined by </a:t>
            </a:r>
            <a:r>
              <a:rPr lang="en-US" dirty="0" err="1" smtClean="0"/>
              <a:t>halfwidth</a:t>
            </a:r>
            <a:r>
              <a:rPr lang="en-US" dirty="0" smtClean="0"/>
              <a:t> parameter.</a:t>
            </a:r>
          </a:p>
        </p:txBody>
      </p:sp>
      <p:pic>
        <p:nvPicPr>
          <p:cNvPr id="5" name="Picture 4" descr="gc_loc_fig.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0" y="2133600"/>
            <a:ext cx="5029200" cy="3980225"/>
          </a:xfrm>
          <a:prstGeom prst="rect">
            <a:avLst/>
          </a:prstGeom>
        </p:spPr>
      </p:pic>
      <p:sp>
        <p:nvSpPr>
          <p:cNvPr id="7" name="TextBox 6"/>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1: </a:t>
            </a:r>
            <a:r>
              <a:rPr lang="en-US" sz="2800" dirty="0">
                <a:solidFill>
                  <a:schemeClr val="bg1"/>
                </a:solidFill>
              </a:rPr>
              <a:t>Best Tuned </a:t>
            </a:r>
            <a:r>
              <a:rPr lang="en-US" sz="2800" dirty="0" err="1">
                <a:solidFill>
                  <a:schemeClr val="bg1"/>
                </a:solidFill>
              </a:rPr>
              <a:t>Gaspari</a:t>
            </a:r>
            <a:r>
              <a:rPr lang="en-US" sz="2800" dirty="0">
                <a:solidFill>
                  <a:schemeClr val="bg1"/>
                </a:solidFill>
              </a:rPr>
              <a:t>-Cohn</a:t>
            </a:r>
          </a:p>
        </p:txBody>
      </p:sp>
    </p:spTree>
    <p:extLst>
      <p:ext uri="{BB962C8B-B14F-4D97-AF65-F5344CB8AC3E}">
        <p14:creationId xmlns:p14="http://schemas.microsoft.com/office/powerpoint/2010/main" val="242634594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2"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8613"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6" name="TextBox 5"/>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17688051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660"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0661"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42447450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8"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2709"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291096607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6"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4757"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32151814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4"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6805"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9244488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52"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8853"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42595501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900"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0901"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413134732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948"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2949"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39532303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996"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4997"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5609963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044"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143000"/>
            <a:ext cx="6388100" cy="3860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7045" name="TextBox 5"/>
          <p:cNvSpPr txBox="1">
            <a:spLocks noChangeArrowheads="1"/>
          </p:cNvSpPr>
          <p:nvPr/>
        </p:nvSpPr>
        <p:spPr bwMode="auto">
          <a:xfrm>
            <a:off x="1295400" y="5105400"/>
            <a:ext cx="6858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Evolution of surface pressure field every 12 hours.</a:t>
            </a:r>
          </a:p>
          <a:p>
            <a:r>
              <a:rPr lang="en-US" sz="2000"/>
              <a:t>Has baroclinic instability: storms move east in midlatitudes.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a:t>
            </a:r>
            <a:endParaRPr lang="en-US" sz="2800" dirty="0">
              <a:solidFill>
                <a:schemeClr val="bg1"/>
              </a:solidFill>
            </a:endParaRPr>
          </a:p>
        </p:txBody>
      </p:sp>
    </p:spTree>
    <p:extLst>
      <p:ext uri="{BB962C8B-B14F-4D97-AF65-F5344CB8AC3E}">
        <p14:creationId xmlns:p14="http://schemas.microsoft.com/office/powerpoint/2010/main" val="11606602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2" name="TextBox 1"/>
          <p:cNvSpPr txBox="1"/>
          <p:nvPr/>
        </p:nvSpPr>
        <p:spPr>
          <a:xfrm>
            <a:off x="457200" y="1295400"/>
            <a:ext cx="8382000" cy="4154983"/>
          </a:xfrm>
          <a:prstGeom prst="rect">
            <a:avLst/>
          </a:prstGeom>
          <a:noFill/>
        </p:spPr>
        <p:txBody>
          <a:bodyPr wrap="square" rtlCol="0">
            <a:spAutoFit/>
          </a:bodyPr>
          <a:lstStyle/>
          <a:p>
            <a:pPr marL="342900" indent="-342900">
              <a:buFont typeface="Wingdings" charset="2"/>
              <a:buChar char="Ø"/>
            </a:pPr>
            <a:r>
              <a:rPr lang="en-US" dirty="0" smtClean="0"/>
              <a:t>Get optimal localization:</a:t>
            </a:r>
          </a:p>
          <a:p>
            <a:pPr marL="342900" indent="-342900">
              <a:buFont typeface="Wingdings" charset="2"/>
              <a:buChar char="Ø"/>
            </a:pPr>
            <a:endParaRPr lang="en-US" dirty="0"/>
          </a:p>
          <a:p>
            <a:pPr marL="342900" indent="-342900">
              <a:buFont typeface="Wingdings" charset="2"/>
              <a:buChar char="Ø"/>
            </a:pPr>
            <a:r>
              <a:rPr lang="en-US" dirty="0" smtClean="0"/>
              <a:t>Minimize RMSE in OSSE </a:t>
            </a:r>
            <a:r>
              <a:rPr lang="en-US" i="1" dirty="0" smtClean="0"/>
              <a:t>a posteriori</a:t>
            </a:r>
            <a:r>
              <a:rPr lang="en-US" dirty="0" smtClean="0"/>
              <a:t>. </a:t>
            </a:r>
          </a:p>
          <a:p>
            <a:pPr marL="342900" indent="-342900">
              <a:buFont typeface="Wingdings" charset="2"/>
              <a:buChar char="Ø"/>
            </a:pPr>
            <a:endParaRPr lang="en-US" dirty="0"/>
          </a:p>
          <a:p>
            <a:pPr marL="342900" indent="-342900">
              <a:buFont typeface="Wingdings" charset="2"/>
              <a:buChar char="Ø"/>
            </a:pPr>
            <a:r>
              <a:rPr lang="en-US" dirty="0" smtClean="0"/>
              <a:t>Initial guess is best </a:t>
            </a:r>
            <a:r>
              <a:rPr lang="en-US" dirty="0" err="1" smtClean="0"/>
              <a:t>Gaspari</a:t>
            </a:r>
            <a:r>
              <a:rPr lang="en-US" dirty="0" smtClean="0"/>
              <a:t> Cohn.</a:t>
            </a:r>
          </a:p>
          <a:p>
            <a:pPr marL="342900" indent="-342900">
              <a:buFont typeface="Wingdings" charset="2"/>
              <a:buChar char="Ø"/>
            </a:pPr>
            <a:endParaRPr lang="en-US" dirty="0"/>
          </a:p>
          <a:p>
            <a:pPr marL="342900" indent="-342900">
              <a:buFont typeface="Wingdings" charset="2"/>
              <a:buChar char="Ø"/>
            </a:pPr>
            <a:r>
              <a:rPr lang="en-US" dirty="0" smtClean="0"/>
              <a:t>Tricky optimization problem:</a:t>
            </a:r>
          </a:p>
          <a:p>
            <a:r>
              <a:rPr lang="en-US" dirty="0"/>
              <a:t> </a:t>
            </a:r>
            <a:r>
              <a:rPr lang="en-US" dirty="0" smtClean="0"/>
              <a:t>     Expensive (many long OSSEs),</a:t>
            </a:r>
          </a:p>
          <a:p>
            <a:r>
              <a:rPr lang="en-US" dirty="0"/>
              <a:t> </a:t>
            </a:r>
            <a:r>
              <a:rPr lang="en-US" dirty="0" smtClean="0"/>
              <a:t>     Noisy,</a:t>
            </a:r>
          </a:p>
          <a:p>
            <a:r>
              <a:rPr lang="en-US" dirty="0"/>
              <a:t> </a:t>
            </a:r>
            <a:r>
              <a:rPr lang="en-US" dirty="0" smtClean="0"/>
              <a:t>     Possible multiple minima.</a:t>
            </a:r>
          </a:p>
          <a:p>
            <a:endParaRPr lang="en-US" dirty="0"/>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a:t>
            </a:r>
            <a:r>
              <a:rPr lang="en-US" sz="2800" dirty="0">
                <a:solidFill>
                  <a:schemeClr val="bg1"/>
                </a:solidFill>
              </a:rPr>
              <a:t>2</a:t>
            </a:r>
            <a:r>
              <a:rPr lang="en-US" sz="2800" dirty="0" smtClean="0">
                <a:solidFill>
                  <a:schemeClr val="bg1"/>
                </a:solidFill>
              </a:rPr>
              <a:t>: Optimized Localization</a:t>
            </a:r>
            <a:endParaRPr lang="en-US" sz="2800" dirty="0">
              <a:solidFill>
                <a:schemeClr val="bg1"/>
              </a:solidFill>
            </a:endParaRPr>
          </a:p>
        </p:txBody>
      </p:sp>
    </p:spTree>
    <p:extLst>
      <p:ext uri="{BB962C8B-B14F-4D97-AF65-F5344CB8AC3E}">
        <p14:creationId xmlns:p14="http://schemas.microsoft.com/office/powerpoint/2010/main" val="42894117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092"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252538"/>
            <a:ext cx="6388100" cy="3759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9093" name="TextBox 5"/>
          <p:cNvSpPr txBox="1">
            <a:spLocks noChangeArrowheads="1"/>
          </p:cNvSpPr>
          <p:nvPr/>
        </p:nvSpPr>
        <p:spPr bwMode="auto">
          <a:xfrm>
            <a:off x="1295400" y="5105400"/>
            <a:ext cx="6858000" cy="1323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a:t>30x60 horizontal grid, 5 levels.</a:t>
            </a:r>
          </a:p>
          <a:p>
            <a:r>
              <a:rPr lang="en-US" sz="2000"/>
              <a:t>Surface pressure, temperature, wind components.</a:t>
            </a:r>
          </a:p>
          <a:p>
            <a:r>
              <a:rPr lang="en-US" sz="2000"/>
              <a:t>28,800 variables.</a:t>
            </a:r>
          </a:p>
          <a:p>
            <a:endParaRPr lang="en-US" sz="200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8" name="TextBox 7"/>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 Grid</a:t>
            </a:r>
            <a:endParaRPr lang="en-US" sz="2800" dirty="0">
              <a:solidFill>
                <a:schemeClr val="bg1"/>
              </a:solidFill>
            </a:endParaRPr>
          </a:p>
        </p:txBody>
      </p:sp>
    </p:spTree>
    <p:extLst>
      <p:ext uri="{BB962C8B-B14F-4D97-AF65-F5344CB8AC3E}">
        <p14:creationId xmlns:p14="http://schemas.microsoft.com/office/powerpoint/2010/main" val="187726540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140" name="Picture 4" descr="bgrid_ps_291.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235075"/>
            <a:ext cx="6388100" cy="3759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1141" name="TextBox 5"/>
          <p:cNvSpPr txBox="1">
            <a:spLocks noChangeArrowheads="1"/>
          </p:cNvSpPr>
          <p:nvPr/>
        </p:nvSpPr>
        <p:spPr bwMode="auto">
          <a:xfrm>
            <a:off x="1295400" y="5105400"/>
            <a:ext cx="6934200" cy="101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000" dirty="0"/>
              <a:t>Observe every 12 </a:t>
            </a:r>
            <a:r>
              <a:rPr lang="en-US" sz="2000" dirty="0" smtClean="0"/>
              <a:t>hours for 200 days.</a:t>
            </a:r>
            <a:endParaRPr lang="en-US" sz="2000" dirty="0"/>
          </a:p>
          <a:p>
            <a:r>
              <a:rPr lang="en-US" sz="2000" dirty="0"/>
              <a:t>Observe all 16 variables in 180 columns shown.</a:t>
            </a:r>
          </a:p>
          <a:p>
            <a:r>
              <a:rPr lang="en-US" sz="2000" dirty="0"/>
              <a:t>Error SD:   Ps=2hPa,   T=3K,   winds=3m/s.</a:t>
            </a:r>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8" name="TextBox 7"/>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Low-Order Dry Dynamical Core: Observations</a:t>
            </a:r>
            <a:endParaRPr lang="en-US" sz="2800" dirty="0">
              <a:solidFill>
                <a:schemeClr val="bg1"/>
              </a:solidFill>
            </a:endParaRPr>
          </a:p>
        </p:txBody>
      </p:sp>
    </p:spTree>
    <p:extLst>
      <p:ext uri="{BB962C8B-B14F-4D97-AF65-F5344CB8AC3E}">
        <p14:creationId xmlns:p14="http://schemas.microsoft.com/office/powerpoint/2010/main" val="10688769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457200" y="1066800"/>
            <a:ext cx="8305800" cy="1938992"/>
          </a:xfrm>
          <a:prstGeom prst="rect">
            <a:avLst/>
          </a:prstGeom>
          <a:noFill/>
        </p:spPr>
        <p:txBody>
          <a:bodyPr wrap="square" rtlCol="0">
            <a:spAutoFit/>
          </a:bodyPr>
          <a:lstStyle/>
          <a:p>
            <a:r>
              <a:rPr lang="en-US" dirty="0" smtClean="0"/>
              <a:t>Limit observation impacts to a given </a:t>
            </a:r>
            <a:r>
              <a:rPr lang="en-US" dirty="0" err="1" smtClean="0"/>
              <a:t>halfwidth</a:t>
            </a:r>
            <a:r>
              <a:rPr lang="en-US" dirty="0"/>
              <a:t>:</a:t>
            </a:r>
            <a:endParaRPr lang="en-US" dirty="0" smtClean="0"/>
          </a:p>
          <a:p>
            <a:endParaRPr lang="en-US" dirty="0"/>
          </a:p>
          <a:p>
            <a:pPr marL="342900" indent="-342900">
              <a:buFont typeface="Wingdings" charset="2"/>
              <a:buChar char="Ø"/>
            </a:pPr>
            <a:r>
              <a:rPr lang="en-US" dirty="0" smtClean="0"/>
              <a:t>Reduces computational costs.</a:t>
            </a:r>
          </a:p>
          <a:p>
            <a:pPr marL="342900" indent="-342900">
              <a:buFont typeface="Wingdings" charset="2"/>
              <a:buChar char="Ø"/>
            </a:pPr>
            <a:endParaRPr lang="en-US" dirty="0"/>
          </a:p>
          <a:p>
            <a:pPr marL="342900" indent="-342900">
              <a:buFont typeface="Wingdings" charset="2"/>
              <a:buChar char="Ø"/>
            </a:pPr>
            <a:r>
              <a:rPr lang="en-US" dirty="0" smtClean="0"/>
              <a:t>Limits number of very small correlation pairs.</a:t>
            </a:r>
            <a:endParaRPr lang="en-US" dirty="0"/>
          </a:p>
        </p:txBody>
      </p:sp>
      <p:sp>
        <p:nvSpPr>
          <p:cNvPr id="8" name="TextBox 7"/>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4: CER for Low-Order Dry Dynamical Core</a:t>
            </a:r>
            <a:endParaRPr lang="en-US" sz="2800" dirty="0">
              <a:solidFill>
                <a:schemeClr val="bg1"/>
              </a:solidFill>
            </a:endParaRPr>
          </a:p>
        </p:txBody>
      </p:sp>
    </p:spTree>
    <p:extLst>
      <p:ext uri="{BB962C8B-B14F-4D97-AF65-F5344CB8AC3E}">
        <p14:creationId xmlns:p14="http://schemas.microsoft.com/office/powerpoint/2010/main" val="26115115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533400"/>
            <a:ext cx="6606540" cy="854964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Prior RMSE for Surface Pressure, 20 Member Ensemble</a:t>
            </a:r>
            <a:endParaRPr lang="en-US" dirty="0"/>
          </a:p>
        </p:txBody>
      </p:sp>
      <p:sp>
        <p:nvSpPr>
          <p:cNvPr id="5" name="Footer Placeholder 4"/>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334877208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533400"/>
            <a:ext cx="6606540" cy="854964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Prior RMSE for Level 3 Temperature, 20 Member Ensemble</a:t>
            </a:r>
            <a:endParaRPr lang="en-US" dirty="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331578670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533400"/>
            <a:ext cx="6606540" cy="854964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Prior RMSE for Level 3 Wind, 20 Member Ensemble</a:t>
            </a:r>
            <a:endParaRPr lang="en-US" dirty="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34285540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533400"/>
            <a:ext cx="6606540" cy="854964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Prior RMSE for Level 3 Wind, 20 Member Ensemble</a:t>
            </a:r>
            <a:endParaRPr lang="en-US" dirty="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25546636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1219200"/>
            <a:ext cx="7772400" cy="1005840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Localization of Level 3 T Observation on Level 3 T State</a:t>
            </a:r>
            <a:endParaRPr lang="en-US" dirty="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137569425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1219200"/>
            <a:ext cx="7772400" cy="1005840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Localization of Level 3 T Observation on Level 3 T State</a:t>
            </a:r>
            <a:endParaRPr lang="en-US" dirty="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153078898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1219200"/>
            <a:ext cx="7772400" cy="1005840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Localization of Level 3 T Observation on Level 3 T State</a:t>
            </a:r>
            <a:endParaRPr lang="en-US" dirty="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8" name="TextBox 7"/>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123368204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5" descr="DataAssimilationDiagram_frame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1447800"/>
            <a:ext cx="2484438" cy="1385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DataAssimilationDiagram_frame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4572000"/>
            <a:ext cx="2484438" cy="1385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aphicFrame>
        <p:nvGraphicFramePr>
          <p:cNvPr id="7" name="Object 2"/>
          <p:cNvGraphicFramePr>
            <a:graphicFrameLocks noChangeAspect="1"/>
          </p:cNvGraphicFramePr>
          <p:nvPr/>
        </p:nvGraphicFramePr>
        <p:xfrm>
          <a:off x="3429000" y="1828800"/>
          <a:ext cx="284163" cy="482600"/>
        </p:xfrm>
        <a:graphic>
          <a:graphicData uri="http://schemas.openxmlformats.org/presentationml/2006/ole">
            <mc:AlternateContent xmlns:mc="http://schemas.openxmlformats.org/markup-compatibility/2006">
              <mc:Choice xmlns:v="urn:schemas-microsoft-com:vml" Requires="v">
                <p:oleObj spid="_x0000_s1256" name="Equation" r:id="rId5" imgW="127000" imgH="215900" progId="Equation.3">
                  <p:embed/>
                </p:oleObj>
              </mc:Choice>
              <mc:Fallback>
                <p:oleObj name="Equation" r:id="rId5" imgW="127000" imgH="21590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29000" y="1828800"/>
                        <a:ext cx="284163" cy="4826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8" name="TextBox 9"/>
          <p:cNvSpPr txBox="1">
            <a:spLocks noChangeArrowheads="1"/>
          </p:cNvSpPr>
          <p:nvPr/>
        </p:nvSpPr>
        <p:spPr bwMode="auto">
          <a:xfrm rot="5400000">
            <a:off x="1732757" y="4134643"/>
            <a:ext cx="838200" cy="646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3600"/>
              <a:t>…</a:t>
            </a:r>
          </a:p>
        </p:txBody>
      </p:sp>
      <p:pic>
        <p:nvPicPr>
          <p:cNvPr id="9" name="Picture 5" descr="DataAssimilationDiagram_frame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2805113"/>
            <a:ext cx="2484438" cy="1385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aphicFrame>
        <p:nvGraphicFramePr>
          <p:cNvPr id="10" name="Object 3"/>
          <p:cNvGraphicFramePr>
            <a:graphicFrameLocks noChangeAspect="1"/>
          </p:cNvGraphicFramePr>
          <p:nvPr/>
        </p:nvGraphicFramePr>
        <p:xfrm>
          <a:off x="3373438" y="5029200"/>
          <a:ext cx="452437" cy="482600"/>
        </p:xfrm>
        <a:graphic>
          <a:graphicData uri="http://schemas.openxmlformats.org/presentationml/2006/ole">
            <mc:AlternateContent xmlns:mc="http://schemas.openxmlformats.org/markup-compatibility/2006">
              <mc:Choice xmlns:v="urn:schemas-microsoft-com:vml" Requires="v">
                <p:oleObj spid="_x0000_s1257" name="Equation" r:id="rId7" imgW="203200" imgH="215900" progId="Equation.3">
                  <p:embed/>
                </p:oleObj>
              </mc:Choice>
              <mc:Fallback>
                <p:oleObj name="Equation" r:id="rId7" imgW="203200" imgH="21590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73438" y="5029200"/>
                        <a:ext cx="452437" cy="4826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graphicFrame>
        <p:nvGraphicFramePr>
          <p:cNvPr id="11" name="Object 4"/>
          <p:cNvGraphicFramePr>
            <a:graphicFrameLocks noChangeAspect="1"/>
          </p:cNvGraphicFramePr>
          <p:nvPr/>
        </p:nvGraphicFramePr>
        <p:xfrm>
          <a:off x="3429000" y="3276600"/>
          <a:ext cx="339725" cy="482600"/>
        </p:xfrm>
        <a:graphic>
          <a:graphicData uri="http://schemas.openxmlformats.org/presentationml/2006/ole">
            <mc:AlternateContent xmlns:mc="http://schemas.openxmlformats.org/markup-compatibility/2006">
              <mc:Choice xmlns:v="urn:schemas-microsoft-com:vml" Requires="v">
                <p:oleObj spid="_x0000_s1258" name="Equation" r:id="rId9" imgW="152400" imgH="215900" progId="Equation.3">
                  <p:embed/>
                </p:oleObj>
              </mc:Choice>
              <mc:Fallback>
                <p:oleObj name="Equation" r:id="rId9" imgW="152400" imgH="215900"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429000" y="3276600"/>
                        <a:ext cx="339725" cy="4826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12" name="TextBox 13"/>
          <p:cNvSpPr txBox="1">
            <a:spLocks noChangeArrowheads="1"/>
          </p:cNvSpPr>
          <p:nvPr/>
        </p:nvSpPr>
        <p:spPr bwMode="auto">
          <a:xfrm rot="5400000">
            <a:off x="3372644" y="4134644"/>
            <a:ext cx="838200"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3600"/>
              <a:t>…</a:t>
            </a:r>
          </a:p>
        </p:txBody>
      </p:sp>
      <p:graphicFrame>
        <p:nvGraphicFramePr>
          <p:cNvPr id="13" name="Object 5"/>
          <p:cNvGraphicFramePr>
            <a:graphicFrameLocks noChangeAspect="1"/>
          </p:cNvGraphicFramePr>
          <p:nvPr/>
        </p:nvGraphicFramePr>
        <p:xfrm>
          <a:off x="5927725" y="3089275"/>
          <a:ext cx="320675" cy="415925"/>
        </p:xfrm>
        <a:graphic>
          <a:graphicData uri="http://schemas.openxmlformats.org/presentationml/2006/ole">
            <mc:AlternateContent xmlns:mc="http://schemas.openxmlformats.org/markup-compatibility/2006">
              <mc:Choice xmlns:v="urn:schemas-microsoft-com:vml" Requires="v">
                <p:oleObj spid="_x0000_s1259" name="Equation" r:id="rId11" imgW="127000" imgH="165100" progId="Equation.3">
                  <p:embed/>
                </p:oleObj>
              </mc:Choice>
              <mc:Fallback>
                <p:oleObj name="Equation" r:id="rId11" imgW="127000" imgH="165100"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927725" y="3089275"/>
                        <a:ext cx="320675" cy="41592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graphicFrame>
        <p:nvGraphicFramePr>
          <p:cNvPr id="14" name="Object 6"/>
          <p:cNvGraphicFramePr>
            <a:graphicFrameLocks noChangeAspect="1"/>
          </p:cNvGraphicFramePr>
          <p:nvPr/>
        </p:nvGraphicFramePr>
        <p:xfrm>
          <a:off x="6865938" y="3133725"/>
          <a:ext cx="449262" cy="447675"/>
        </p:xfrm>
        <a:graphic>
          <a:graphicData uri="http://schemas.openxmlformats.org/presentationml/2006/ole">
            <mc:AlternateContent xmlns:mc="http://schemas.openxmlformats.org/markup-compatibility/2006">
              <mc:Choice xmlns:v="urn:schemas-microsoft-com:vml" Requires="v">
                <p:oleObj spid="_x0000_s1260" name="Equation" r:id="rId13" imgW="177800" imgH="177800" progId="Equation.3">
                  <p:embed/>
                </p:oleObj>
              </mc:Choice>
              <mc:Fallback>
                <p:oleObj name="Equation" r:id="rId13" imgW="177800" imgH="177800" progId="Equation.3">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865938" y="3133725"/>
                        <a:ext cx="449262" cy="447675"/>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15" name="TextBox 16"/>
          <p:cNvSpPr txBox="1">
            <a:spLocks noChangeArrowheads="1"/>
          </p:cNvSpPr>
          <p:nvPr/>
        </p:nvSpPr>
        <p:spPr bwMode="auto">
          <a:xfrm>
            <a:off x="4572000" y="3101975"/>
            <a:ext cx="3962400" cy="23082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dirty="0"/>
              <a:t>Compute     and      .</a:t>
            </a:r>
          </a:p>
          <a:p>
            <a:endParaRPr lang="en-US" dirty="0"/>
          </a:p>
          <a:p>
            <a:endParaRPr lang="en-US" dirty="0"/>
          </a:p>
          <a:p>
            <a:r>
              <a:rPr lang="en-US" dirty="0"/>
              <a:t>Compute optimal localization </a:t>
            </a:r>
            <a:r>
              <a:rPr lang="en-US" dirty="0">
                <a:latin typeface="Symbol" charset="0"/>
              </a:rPr>
              <a:t>a</a:t>
            </a:r>
            <a:r>
              <a:rPr lang="en-US" dirty="0"/>
              <a:t> for </a:t>
            </a:r>
            <a:endParaRPr lang="en-US" dirty="0" smtClean="0"/>
          </a:p>
          <a:p>
            <a:r>
              <a:rPr lang="en-US" dirty="0" smtClean="0"/>
              <a:t>this </a:t>
            </a:r>
            <a:r>
              <a:rPr lang="en-US" dirty="0"/>
              <a:t>y and x</a:t>
            </a:r>
            <a:r>
              <a:rPr lang="en-US" baseline="-25000" dirty="0"/>
              <a:t>i</a:t>
            </a:r>
            <a:r>
              <a:rPr lang="en-US" dirty="0"/>
              <a:t>.</a:t>
            </a:r>
          </a:p>
        </p:txBody>
      </p:sp>
      <p:cxnSp>
        <p:nvCxnSpPr>
          <p:cNvPr id="16" name="Straight Arrow Connector 18"/>
          <p:cNvCxnSpPr>
            <a:cxnSpLocks noChangeShapeType="1"/>
          </p:cNvCxnSpPr>
          <p:nvPr/>
        </p:nvCxnSpPr>
        <p:spPr bwMode="auto">
          <a:xfrm rot="16200000" flipH="1">
            <a:off x="3695700" y="2324100"/>
            <a:ext cx="990600" cy="762000"/>
          </a:xfrm>
          <a:prstGeom prst="straightConnector1">
            <a:avLst/>
          </a:prstGeom>
          <a:noFill/>
          <a:ln w="9525">
            <a:solidFill>
              <a:schemeClr val="tx1"/>
            </a:solidFill>
            <a:round/>
            <a:headEnd/>
            <a:tailEnd type="arrow" w="med" len="med"/>
          </a:ln>
          <a:extLst>
            <a:ext uri="{909E8E84-426E-40dd-AFC4-6F175D3DCCD1}">
              <a14:hiddenFill xmlns="" xmlns:a14="http://schemas.microsoft.com/office/drawing/2010/main">
                <a:noFill/>
              </a14:hiddenFill>
            </a:ext>
          </a:extLst>
        </p:spPr>
      </p:cxnSp>
      <p:cxnSp>
        <p:nvCxnSpPr>
          <p:cNvPr id="17" name="Straight Arrow Connector 20"/>
          <p:cNvCxnSpPr>
            <a:cxnSpLocks noChangeShapeType="1"/>
          </p:cNvCxnSpPr>
          <p:nvPr/>
        </p:nvCxnSpPr>
        <p:spPr bwMode="auto">
          <a:xfrm flipV="1">
            <a:off x="3962400" y="3276600"/>
            <a:ext cx="609600" cy="304800"/>
          </a:xfrm>
          <a:prstGeom prst="straightConnector1">
            <a:avLst/>
          </a:prstGeom>
          <a:noFill/>
          <a:ln w="9525">
            <a:solidFill>
              <a:schemeClr val="tx1"/>
            </a:solidFill>
            <a:round/>
            <a:headEnd/>
            <a:tailEnd type="arrow" w="med" len="med"/>
          </a:ln>
          <a:extLst>
            <a:ext uri="{909E8E84-426E-40dd-AFC4-6F175D3DCCD1}">
              <a14:hiddenFill xmlns="" xmlns:a14="http://schemas.microsoft.com/office/drawing/2010/main">
                <a:noFill/>
              </a14:hiddenFill>
            </a:ext>
          </a:extLst>
        </p:spPr>
      </p:cxnSp>
      <p:cxnSp>
        <p:nvCxnSpPr>
          <p:cNvPr id="18" name="Straight Arrow Connector 22"/>
          <p:cNvCxnSpPr>
            <a:cxnSpLocks noChangeShapeType="1"/>
          </p:cNvCxnSpPr>
          <p:nvPr/>
        </p:nvCxnSpPr>
        <p:spPr bwMode="auto">
          <a:xfrm rot="5400000" flipH="1" flipV="1">
            <a:off x="3314700" y="3924300"/>
            <a:ext cx="1752600" cy="762000"/>
          </a:xfrm>
          <a:prstGeom prst="straightConnector1">
            <a:avLst/>
          </a:prstGeom>
          <a:noFill/>
          <a:ln w="9525">
            <a:solidFill>
              <a:schemeClr val="tx1"/>
            </a:solidFill>
            <a:round/>
            <a:headEnd/>
            <a:tailEnd type="arrow" w="med" len="med"/>
          </a:ln>
          <a:extLst>
            <a:ext uri="{909E8E84-426E-40dd-AFC4-6F175D3DCCD1}">
              <a14:hiddenFill xmlns="" xmlns:a14="http://schemas.microsoft.com/office/drawing/2010/main">
                <a:noFill/>
              </a14:hiddenFill>
            </a:ext>
          </a:extLst>
        </p:spPr>
      </p:cxnSp>
      <p:sp>
        <p:nvSpPr>
          <p:cNvPr id="19" name="TextBox 18"/>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3: Global Group Filter</a:t>
            </a:r>
            <a:endParaRPr lang="en-US" sz="2800" dirty="0">
              <a:solidFill>
                <a:schemeClr val="bg1"/>
              </a:solidFill>
            </a:endParaRPr>
          </a:p>
        </p:txBody>
      </p:sp>
      <p:sp>
        <p:nvSpPr>
          <p:cNvPr id="2" name="TextBox 1"/>
          <p:cNvSpPr txBox="1"/>
          <p:nvPr/>
        </p:nvSpPr>
        <p:spPr>
          <a:xfrm>
            <a:off x="609600" y="762000"/>
            <a:ext cx="7924800" cy="461665"/>
          </a:xfrm>
          <a:prstGeom prst="rect">
            <a:avLst/>
          </a:prstGeom>
          <a:noFill/>
        </p:spPr>
        <p:txBody>
          <a:bodyPr wrap="square" rtlCol="0">
            <a:spAutoFit/>
          </a:bodyPr>
          <a:lstStyle/>
          <a:p>
            <a:r>
              <a:rPr lang="en-US" dirty="0" smtClean="0"/>
              <a:t>Run a group of quasi-independent ensembles.</a:t>
            </a:r>
            <a:endParaRPr lang="en-US" dirty="0"/>
          </a:p>
        </p:txBody>
      </p:sp>
    </p:spTree>
    <p:extLst>
      <p:ext uri="{BB962C8B-B14F-4D97-AF65-F5344CB8AC3E}">
        <p14:creationId xmlns:p14="http://schemas.microsoft.com/office/powerpoint/2010/main" val="188454980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1219200"/>
            <a:ext cx="7772400" cy="1005840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Localization of Level 3 U Observation on PS State</a:t>
            </a:r>
            <a:endParaRPr lang="en-US" dirty="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69575250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1219200"/>
            <a:ext cx="7772400" cy="1005840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Localization of PS Observation on Level 3 U State</a:t>
            </a:r>
            <a:endParaRPr lang="en-US" dirty="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48039990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1219200"/>
            <a:ext cx="7772400" cy="10058400"/>
          </a:xfrm>
          <a:prstGeom prst="rect">
            <a:avLst/>
          </a:prstGeom>
        </p:spPr>
      </p:pic>
      <p:sp>
        <p:nvSpPr>
          <p:cNvPr id="4" name="TextBox 3"/>
          <p:cNvSpPr txBox="1"/>
          <p:nvPr/>
        </p:nvSpPr>
        <p:spPr>
          <a:xfrm>
            <a:off x="457200" y="1066800"/>
            <a:ext cx="8305800" cy="461665"/>
          </a:xfrm>
          <a:prstGeom prst="rect">
            <a:avLst/>
          </a:prstGeom>
          <a:noFill/>
        </p:spPr>
        <p:txBody>
          <a:bodyPr wrap="square" rtlCol="0">
            <a:spAutoFit/>
          </a:bodyPr>
          <a:lstStyle/>
          <a:p>
            <a:r>
              <a:rPr lang="en-US" dirty="0" smtClean="0"/>
              <a:t>Localization of PS Observation on Level 3 V State</a:t>
            </a:r>
            <a:endParaRPr lang="en-US" dirty="0"/>
          </a:p>
        </p:txBody>
      </p:sp>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CER for Low-Order Dry Dynamical Core</a:t>
            </a:r>
            <a:endParaRPr lang="en-US" sz="2800" dirty="0">
              <a:solidFill>
                <a:schemeClr val="bg1"/>
              </a:solidFill>
            </a:endParaRPr>
          </a:p>
        </p:txBody>
      </p:sp>
    </p:spTree>
    <p:extLst>
      <p:ext uri="{BB962C8B-B14F-4D97-AF65-F5344CB8AC3E}">
        <p14:creationId xmlns:p14="http://schemas.microsoft.com/office/powerpoint/2010/main" val="41866830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5: ELF in CAM5 AGCM</a:t>
            </a:r>
            <a:endParaRPr lang="en-US" sz="2800" dirty="0">
              <a:solidFill>
                <a:schemeClr val="bg1"/>
              </a:solidFill>
            </a:endParaRPr>
          </a:p>
        </p:txBody>
      </p:sp>
      <p:sp>
        <p:nvSpPr>
          <p:cNvPr id="4" name="TextBox 3"/>
          <p:cNvSpPr txBox="1"/>
          <p:nvPr/>
        </p:nvSpPr>
        <p:spPr>
          <a:xfrm>
            <a:off x="533400" y="1143000"/>
            <a:ext cx="8077200" cy="461665"/>
          </a:xfrm>
          <a:prstGeom prst="rect">
            <a:avLst/>
          </a:prstGeom>
          <a:noFill/>
        </p:spPr>
        <p:txBody>
          <a:bodyPr wrap="square" rtlCol="0">
            <a:spAutoFit/>
          </a:bodyPr>
          <a:lstStyle/>
          <a:p>
            <a:r>
              <a:rPr lang="en-US" dirty="0" err="1" smtClean="0"/>
              <a:t>Lili</a:t>
            </a:r>
            <a:r>
              <a:rPr lang="en-US" dirty="0" smtClean="0"/>
              <a:t> Lei did most of the ELF work.</a:t>
            </a:r>
            <a:endParaRPr lang="en-US" dirty="0"/>
          </a:p>
        </p:txBody>
      </p:sp>
    </p:spTree>
    <p:extLst>
      <p:ext uri="{BB962C8B-B14F-4D97-AF65-F5344CB8AC3E}">
        <p14:creationId xmlns:p14="http://schemas.microsoft.com/office/powerpoint/2010/main" val="4033573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5: ELF in CAM5 AGCM</a:t>
            </a:r>
            <a:endParaRPr lang="en-US" sz="2800" dirty="0">
              <a:solidFill>
                <a:schemeClr val="bg1"/>
              </a:solidFill>
            </a:endParaRPr>
          </a:p>
        </p:txBody>
      </p:sp>
      <p:sp>
        <p:nvSpPr>
          <p:cNvPr id="6" name="Content Placeholder 3"/>
          <p:cNvSpPr>
            <a:spLocks noGrp="1"/>
          </p:cNvSpPr>
          <p:nvPr>
            <p:ph idx="1"/>
          </p:nvPr>
        </p:nvSpPr>
        <p:spPr>
          <a:xfrm>
            <a:off x="457200" y="1066800"/>
            <a:ext cx="8229600" cy="4939030"/>
          </a:xfrm>
        </p:spPr>
        <p:txBody>
          <a:bodyPr>
            <a:normAutofit fontScale="92500" lnSpcReduction="20000"/>
          </a:bodyPr>
          <a:lstStyle/>
          <a:p>
            <a:pPr marL="0" indent="0">
              <a:spcBef>
                <a:spcPts val="600"/>
              </a:spcBef>
              <a:spcAft>
                <a:spcPts val="600"/>
              </a:spcAft>
              <a:buNone/>
            </a:pPr>
            <a:r>
              <a:rPr lang="en-US" sz="2600" dirty="0" smtClean="0"/>
              <a:t>Conduct OSSEs in DART/CAM system </a:t>
            </a:r>
            <a:r>
              <a:rPr lang="en-US" altLang="zh-CN" sz="2600" dirty="0" smtClean="0"/>
              <a:t>(Raeder et al. 2012). </a:t>
            </a:r>
          </a:p>
          <a:p>
            <a:pPr marL="0" indent="0">
              <a:spcBef>
                <a:spcPts val="600"/>
              </a:spcBef>
              <a:spcAft>
                <a:spcPts val="600"/>
              </a:spcAft>
              <a:buNone/>
            </a:pPr>
            <a:r>
              <a:rPr lang="en-US" altLang="zh-CN" sz="2600" dirty="0" smtClean="0"/>
              <a:t>CAM5 model:</a:t>
            </a:r>
          </a:p>
          <a:p>
            <a:pPr lvl="1">
              <a:spcBef>
                <a:spcPts val="300"/>
              </a:spcBef>
              <a:spcAft>
                <a:spcPts val="300"/>
              </a:spcAft>
            </a:pPr>
            <a:r>
              <a:rPr lang="en-US" sz="2200" dirty="0"/>
              <a:t>A</a:t>
            </a:r>
            <a:r>
              <a:rPr lang="en-US" sz="2200" dirty="0" smtClean="0"/>
              <a:t>tmospheric component of the Community Earth System Model version 1 (CESM1; Gent et al. 2011) </a:t>
            </a:r>
            <a:endParaRPr lang="en-US" sz="2200" dirty="0"/>
          </a:p>
          <a:p>
            <a:pPr lvl="1">
              <a:spcBef>
                <a:spcPts val="300"/>
              </a:spcBef>
              <a:spcAft>
                <a:spcPts val="300"/>
              </a:spcAft>
            </a:pPr>
            <a:r>
              <a:rPr lang="en-US" sz="2200" dirty="0" smtClean="0"/>
              <a:t>Finite volume grid with approximately 2° resolution (94x144) and 30 vertical levels</a:t>
            </a:r>
          </a:p>
          <a:p>
            <a:pPr lvl="1">
              <a:spcBef>
                <a:spcPts val="300"/>
              </a:spcBef>
              <a:spcAft>
                <a:spcPts val="300"/>
              </a:spcAft>
            </a:pPr>
            <a:r>
              <a:rPr lang="en-US" sz="2200" dirty="0"/>
              <a:t>D</a:t>
            </a:r>
            <a:r>
              <a:rPr lang="en-US" sz="2200" dirty="0" smtClean="0"/>
              <a:t>efault </a:t>
            </a:r>
            <a:r>
              <a:rPr lang="en-US" sz="2200" dirty="0"/>
              <a:t>configuration of the Atmospheric Model </a:t>
            </a:r>
            <a:r>
              <a:rPr lang="en-US" sz="2200" dirty="0" err="1"/>
              <a:t>Intercomparison</a:t>
            </a:r>
            <a:r>
              <a:rPr lang="en-US" sz="2200" dirty="0"/>
              <a:t> Project (AMIP; Gates 1992) </a:t>
            </a:r>
            <a:r>
              <a:rPr lang="en-US" sz="2200" dirty="0" smtClean="0"/>
              <a:t>protocol</a:t>
            </a:r>
          </a:p>
          <a:p>
            <a:pPr marL="0" indent="0">
              <a:spcBef>
                <a:spcPts val="600"/>
              </a:spcBef>
              <a:spcAft>
                <a:spcPts val="600"/>
              </a:spcAft>
              <a:buNone/>
            </a:pPr>
            <a:r>
              <a:rPr lang="en-US" sz="2600" dirty="0"/>
              <a:t>D</a:t>
            </a:r>
            <a:r>
              <a:rPr lang="en-US" sz="2600" dirty="0" smtClean="0"/>
              <a:t>ata </a:t>
            </a:r>
            <a:r>
              <a:rPr lang="en-US" sz="2600" dirty="0"/>
              <a:t>assimilation </a:t>
            </a:r>
            <a:r>
              <a:rPr lang="en-US" sz="2600" dirty="0" smtClean="0"/>
              <a:t>system:</a:t>
            </a:r>
          </a:p>
          <a:p>
            <a:pPr lvl="1">
              <a:spcBef>
                <a:spcPts val="300"/>
              </a:spcBef>
              <a:spcAft>
                <a:spcPts val="300"/>
              </a:spcAft>
            </a:pPr>
            <a:r>
              <a:rPr lang="en-US" sz="2200" dirty="0"/>
              <a:t>E</a:t>
            </a:r>
            <a:r>
              <a:rPr lang="en-US" sz="2200" dirty="0" smtClean="0"/>
              <a:t>nsemble </a:t>
            </a:r>
            <a:r>
              <a:rPr lang="en-US" sz="2200" dirty="0"/>
              <a:t>adjustment </a:t>
            </a:r>
            <a:r>
              <a:rPr lang="en-US" sz="2200" dirty="0" err="1"/>
              <a:t>Kalman</a:t>
            </a:r>
            <a:r>
              <a:rPr lang="en-US" sz="2200" dirty="0"/>
              <a:t> filter (EAKF; Anderson 2001</a:t>
            </a:r>
            <a:r>
              <a:rPr lang="en-US" sz="2200" dirty="0" smtClean="0"/>
              <a:t>) in DART</a:t>
            </a:r>
          </a:p>
          <a:p>
            <a:pPr lvl="1">
              <a:spcBef>
                <a:spcPts val="300"/>
              </a:spcBef>
              <a:spcAft>
                <a:spcPts val="300"/>
              </a:spcAft>
            </a:pPr>
            <a:r>
              <a:rPr lang="en-US" sz="2200" dirty="0" smtClean="0"/>
              <a:t>Spatially</a:t>
            </a:r>
            <a:r>
              <a:rPr lang="en-US" sz="2200" dirty="0"/>
              <a:t>- and temporally-varying state space adaptive inflation (Anderson 2009</a:t>
            </a:r>
            <a:r>
              <a:rPr lang="en-US" sz="2200" dirty="0" smtClean="0"/>
              <a:t>)</a:t>
            </a:r>
          </a:p>
          <a:p>
            <a:pPr lvl="1">
              <a:spcBef>
                <a:spcPts val="300"/>
              </a:spcBef>
              <a:spcAft>
                <a:spcPts val="300"/>
              </a:spcAft>
            </a:pPr>
            <a:r>
              <a:rPr lang="en-US" sz="2200" dirty="0" smtClean="0"/>
              <a:t>GC localization as the default</a:t>
            </a:r>
            <a:endParaRPr lang="en-US" sz="2200" dirty="0"/>
          </a:p>
          <a:p>
            <a:pPr>
              <a:spcBef>
                <a:spcPts val="600"/>
              </a:spcBef>
              <a:spcAft>
                <a:spcPts val="600"/>
              </a:spcAft>
            </a:pPr>
            <a:endParaRPr lang="en-US" sz="2400" dirty="0"/>
          </a:p>
        </p:txBody>
      </p:sp>
    </p:spTree>
    <p:extLst>
      <p:ext uri="{BB962C8B-B14F-4D97-AF65-F5344CB8AC3E}">
        <p14:creationId xmlns:p14="http://schemas.microsoft.com/office/powerpoint/2010/main" val="35204128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RMSE with GC Localization</a:t>
            </a:r>
            <a:endParaRPr lang="en-US" sz="2800" dirty="0">
              <a:solidFill>
                <a:schemeClr val="bg1"/>
              </a:solidFill>
            </a:endParaRPr>
          </a:p>
        </p:txBody>
      </p:sp>
      <p:sp>
        <p:nvSpPr>
          <p:cNvPr id="4" name="Content Placeholder 3"/>
          <p:cNvSpPr>
            <a:spLocks noGrp="1"/>
          </p:cNvSpPr>
          <p:nvPr>
            <p:ph idx="1"/>
          </p:nvPr>
        </p:nvSpPr>
        <p:spPr>
          <a:xfrm>
            <a:off x="457200" y="3886200"/>
            <a:ext cx="8229600" cy="1444828"/>
          </a:xfrm>
        </p:spPr>
        <p:txBody>
          <a:bodyPr>
            <a:noAutofit/>
          </a:bodyPr>
          <a:lstStyle/>
          <a:p>
            <a:pPr marL="0" indent="0">
              <a:spcBef>
                <a:spcPts val="400"/>
              </a:spcBef>
              <a:spcAft>
                <a:spcPts val="400"/>
              </a:spcAft>
              <a:buNone/>
            </a:pPr>
            <a:r>
              <a:rPr lang="en-US" sz="1800" dirty="0" smtClean="0"/>
              <a:t>RMSEs </a:t>
            </a:r>
            <a:r>
              <a:rPr lang="en-US" sz="1800" dirty="0"/>
              <a:t>for </a:t>
            </a:r>
            <a:r>
              <a:rPr lang="en-US" sz="1800" dirty="0" smtClean="0"/>
              <a:t>temperature and zonal wind are averaged </a:t>
            </a:r>
            <a:r>
              <a:rPr lang="en-US" sz="1800" dirty="0"/>
              <a:t>globally (GL), in the southern hemisphere (SH), tropics (TP) and northern hemisphere (NH). </a:t>
            </a:r>
            <a:endParaRPr lang="en-US" sz="1800" dirty="0" smtClean="0"/>
          </a:p>
          <a:p>
            <a:pPr marL="0" indent="0">
              <a:spcBef>
                <a:spcPts val="400"/>
              </a:spcBef>
              <a:spcAft>
                <a:spcPts val="400"/>
              </a:spcAft>
              <a:buNone/>
            </a:pPr>
            <a:r>
              <a:rPr lang="en-US" sz="1800" dirty="0"/>
              <a:t>GC0.4 has </a:t>
            </a:r>
            <a:r>
              <a:rPr lang="en-US" sz="1800" dirty="0" smtClean="0"/>
              <a:t>smallest globally averaged RMSE, so 0.4 </a:t>
            </a:r>
            <a:r>
              <a:rPr lang="en-US" sz="1800" dirty="0"/>
              <a:t>is chosen as the best </a:t>
            </a:r>
            <a:r>
              <a:rPr lang="en-US" sz="1800" dirty="0" err="1" smtClean="0"/>
              <a:t>halfwidth</a:t>
            </a:r>
            <a:r>
              <a:rPr lang="en-US" sz="1800" dirty="0" smtClean="0"/>
              <a:t>.</a:t>
            </a:r>
          </a:p>
          <a:p>
            <a:pPr marL="0" indent="0">
              <a:spcBef>
                <a:spcPts val="400"/>
              </a:spcBef>
              <a:spcAft>
                <a:spcPts val="400"/>
              </a:spcAft>
              <a:buNone/>
            </a:pPr>
            <a:r>
              <a:rPr lang="en-US" sz="1800" dirty="0" smtClean="0"/>
              <a:t>Some RMSEs </a:t>
            </a:r>
            <a:r>
              <a:rPr lang="en-US" sz="1800" dirty="0"/>
              <a:t>computed for SH, TP and NH separately </a:t>
            </a:r>
            <a:r>
              <a:rPr lang="en-US" sz="1800" dirty="0" smtClean="0"/>
              <a:t>are smallest for other </a:t>
            </a:r>
            <a:r>
              <a:rPr lang="en-US" sz="1800" dirty="0" err="1" smtClean="0"/>
              <a:t>halfwidths</a:t>
            </a:r>
            <a:r>
              <a:rPr lang="en-US" sz="1800" dirty="0" smtClean="0"/>
              <a:t>; tuning the GC </a:t>
            </a:r>
            <a:r>
              <a:rPr lang="en-US" sz="1800" dirty="0" err="1" smtClean="0"/>
              <a:t>halfwidth</a:t>
            </a:r>
            <a:r>
              <a:rPr lang="en-US" sz="1800" dirty="0" smtClean="0"/>
              <a:t> is complex. </a:t>
            </a:r>
            <a:endParaRPr lang="en-US" sz="1800" dirty="0"/>
          </a:p>
        </p:txBody>
      </p:sp>
      <p:pic>
        <p:nvPicPr>
          <p:cNvPr id="5" name="Picture 4" descr="T_prior_GCs_bowplot_color.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762000"/>
            <a:ext cx="3743960" cy="2975610"/>
          </a:xfrm>
          <a:prstGeom prst="rect">
            <a:avLst/>
          </a:prstGeom>
        </p:spPr>
      </p:pic>
      <p:pic>
        <p:nvPicPr>
          <p:cNvPr id="6" name="Picture 5" descr="US_prior_GCs_bowplot_color.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6800" y="762000"/>
            <a:ext cx="3743960" cy="2975610"/>
          </a:xfrm>
          <a:prstGeom prst="rect">
            <a:avLst/>
          </a:prstGeom>
        </p:spPr>
      </p:pic>
    </p:spTree>
    <p:extLst>
      <p:ext uri="{BB962C8B-B14F-4D97-AF65-F5344CB8AC3E}">
        <p14:creationId xmlns:p14="http://schemas.microsoft.com/office/powerpoint/2010/main" val="382464878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Horizontal and Vertical ELFs for CAM</a:t>
            </a:r>
            <a:endParaRPr lang="en-US" sz="2800" dirty="0">
              <a:solidFill>
                <a:schemeClr val="bg1"/>
              </a:solidFill>
            </a:endParaRPr>
          </a:p>
        </p:txBody>
      </p:sp>
      <p:pic>
        <p:nvPicPr>
          <p:cNvPr id="6" name="Picture 5" descr="Macintosh HD:Users:lililei:Research:CAM:yellowstone:ELF:plot_dir:ELFOne_M3_horiz_GC020_GC040_v2.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9600" y="838200"/>
            <a:ext cx="3419348" cy="2726055"/>
          </a:xfrm>
          <a:prstGeom prst="rect">
            <a:avLst/>
          </a:prstGeom>
          <a:noFill/>
          <a:ln>
            <a:noFill/>
          </a:ln>
          <a:extLst>
            <a:ext uri="{FAA26D3D-D897-4be2-8F04-BA451C77F1D7}">
              <ma14:placeholderFlag xmlns:ma14="http://schemas.microsoft.com/office/mac/drawingml/2011/main"/>
            </a:ext>
          </a:extLst>
        </p:spPr>
      </p:pic>
      <p:pic>
        <p:nvPicPr>
          <p:cNvPr id="8" name="Picture 7" descr="Macintosh HD:Users:lililei:Research:CAM:yellowstone:ELF:plot_dir:ELFOne_M3_vert_GC020_GC040_v2.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85800" y="3657600"/>
            <a:ext cx="3367278" cy="2777490"/>
          </a:xfrm>
          <a:prstGeom prst="rect">
            <a:avLst/>
          </a:prstGeom>
          <a:noFill/>
          <a:ln>
            <a:noFill/>
          </a:ln>
          <a:extLst>
            <a:ext uri="{FAA26D3D-D897-4be2-8F04-BA451C77F1D7}">
              <ma14:placeholderFlag xmlns:ma14="http://schemas.microsoft.com/office/mac/drawingml/2011/main"/>
            </a:ext>
          </a:extLst>
        </p:spPr>
      </p:pic>
      <p:sp>
        <p:nvSpPr>
          <p:cNvPr id="9" name="Content Placeholder 3"/>
          <p:cNvSpPr txBox="1">
            <a:spLocks/>
          </p:cNvSpPr>
          <p:nvPr/>
        </p:nvSpPr>
        <p:spPr>
          <a:xfrm>
            <a:off x="4419600" y="990600"/>
            <a:ext cx="4499491" cy="4490750"/>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400"/>
              </a:spcBef>
              <a:spcAft>
                <a:spcPts val="400"/>
              </a:spcAft>
              <a:buNone/>
            </a:pPr>
            <a:r>
              <a:rPr lang="en-US" sz="1800" dirty="0"/>
              <a:t>E</a:t>
            </a:r>
            <a:r>
              <a:rPr lang="en-US" sz="1800" dirty="0" smtClean="0"/>
              <a:t>mpirical localizations (black dots) computed separately for temperature, </a:t>
            </a:r>
            <a:r>
              <a:rPr lang="en-US" sz="1800" dirty="0" err="1" smtClean="0"/>
              <a:t>u&amp;v</a:t>
            </a:r>
            <a:r>
              <a:rPr lang="en-US" sz="1800" dirty="0" smtClean="0"/>
              <a:t> winds at ten levels (30 dots per distance). </a:t>
            </a:r>
          </a:p>
          <a:p>
            <a:pPr marL="0" indent="0">
              <a:spcBef>
                <a:spcPts val="400"/>
              </a:spcBef>
              <a:spcAft>
                <a:spcPts val="400"/>
              </a:spcAft>
              <a:buNone/>
            </a:pPr>
            <a:r>
              <a:rPr lang="en-US" sz="1800" dirty="0"/>
              <a:t>A z-test </a:t>
            </a:r>
            <a:r>
              <a:rPr lang="en-US" sz="1800" dirty="0" smtClean="0"/>
              <a:t>to </a:t>
            </a:r>
            <a:r>
              <a:rPr lang="en-US" sz="1800" dirty="0"/>
              <a:t>assess </a:t>
            </a:r>
            <a:r>
              <a:rPr lang="en-US" sz="1800" dirty="0" smtClean="0"/>
              <a:t>significance. </a:t>
            </a:r>
          </a:p>
          <a:p>
            <a:pPr marL="0" indent="0">
              <a:spcBef>
                <a:spcPts val="400"/>
              </a:spcBef>
              <a:spcAft>
                <a:spcPts val="400"/>
              </a:spcAft>
              <a:buNone/>
            </a:pPr>
            <a:r>
              <a:rPr lang="en-US" sz="1800" dirty="0"/>
              <a:t>A cubic </a:t>
            </a:r>
            <a:r>
              <a:rPr lang="en-US" sz="1800" dirty="0" smtClean="0"/>
              <a:t>spline (blue line) gives final localization function (ELFSP). </a:t>
            </a:r>
          </a:p>
          <a:p>
            <a:pPr marL="0" indent="0">
              <a:spcBef>
                <a:spcPts val="400"/>
              </a:spcBef>
              <a:spcAft>
                <a:spcPts val="400"/>
              </a:spcAft>
              <a:buNone/>
            </a:pPr>
            <a:r>
              <a:rPr lang="en-US" sz="1800" dirty="0"/>
              <a:t>The horizontal </a:t>
            </a:r>
            <a:r>
              <a:rPr lang="en-US" sz="1800" dirty="0" smtClean="0"/>
              <a:t>ELFSP is smaller than the GC0.2 and GC0.4 at small separations and has a wider tail than GC0.2 and GC0.4. </a:t>
            </a:r>
          </a:p>
          <a:p>
            <a:pPr marL="0" indent="0">
              <a:spcBef>
                <a:spcPts val="400"/>
              </a:spcBef>
              <a:spcAft>
                <a:spcPts val="400"/>
              </a:spcAft>
              <a:buNone/>
            </a:pPr>
            <a:r>
              <a:rPr lang="en-US" sz="1800" dirty="0" smtClean="0"/>
              <a:t>The vertical ELFSP is much </a:t>
            </a:r>
            <a:r>
              <a:rPr lang="en-US" sz="1800" dirty="0"/>
              <a:t>broader than the </a:t>
            </a:r>
            <a:r>
              <a:rPr lang="en-US" sz="1800" dirty="0" smtClean="0"/>
              <a:t>GC0.2 and GC0.4. </a:t>
            </a:r>
          </a:p>
          <a:p>
            <a:pPr marL="0" indent="0">
              <a:spcBef>
                <a:spcPts val="400"/>
              </a:spcBef>
              <a:spcAft>
                <a:spcPts val="400"/>
              </a:spcAft>
              <a:buNone/>
            </a:pPr>
            <a:r>
              <a:rPr lang="en-US" sz="1800" dirty="0"/>
              <a:t>The horizontal and vertical ELFSPs </a:t>
            </a:r>
            <a:r>
              <a:rPr lang="en-US" sz="1800" dirty="0" smtClean="0"/>
              <a:t>are </a:t>
            </a:r>
            <a:r>
              <a:rPr lang="en-US" sz="1800" dirty="0"/>
              <a:t>used in a subsequent OSSE (</a:t>
            </a:r>
            <a:r>
              <a:rPr lang="en-US" sz="1800" dirty="0" err="1" smtClean="0"/>
              <a:t>ELFOne</a:t>
            </a:r>
            <a:r>
              <a:rPr lang="en-US" sz="1800" dirty="0" smtClean="0"/>
              <a:t>)</a:t>
            </a:r>
            <a:r>
              <a:rPr lang="en-US" sz="1800" dirty="0"/>
              <a:t>. </a:t>
            </a:r>
          </a:p>
        </p:txBody>
      </p:sp>
      <p:sp>
        <p:nvSpPr>
          <p:cNvPr id="10" name="TextBox 9"/>
          <p:cNvSpPr txBox="1"/>
          <p:nvPr/>
        </p:nvSpPr>
        <p:spPr>
          <a:xfrm>
            <a:off x="2107491" y="1744751"/>
            <a:ext cx="1169109" cy="338554"/>
          </a:xfrm>
          <a:prstGeom prst="rect">
            <a:avLst/>
          </a:prstGeom>
          <a:noFill/>
        </p:spPr>
        <p:txBody>
          <a:bodyPr wrap="square" rtlCol="0">
            <a:spAutoFit/>
          </a:bodyPr>
          <a:lstStyle/>
          <a:p>
            <a:r>
              <a:rPr lang="en-US" sz="1600" dirty="0" smtClean="0"/>
              <a:t>Horizontal</a:t>
            </a:r>
            <a:endParaRPr lang="en-US" sz="1600" dirty="0"/>
          </a:p>
        </p:txBody>
      </p:sp>
      <p:sp>
        <p:nvSpPr>
          <p:cNvPr id="11" name="TextBox 10"/>
          <p:cNvSpPr txBox="1"/>
          <p:nvPr/>
        </p:nvSpPr>
        <p:spPr>
          <a:xfrm>
            <a:off x="2107491" y="4513045"/>
            <a:ext cx="1090481" cy="338554"/>
          </a:xfrm>
          <a:prstGeom prst="rect">
            <a:avLst/>
          </a:prstGeom>
          <a:noFill/>
        </p:spPr>
        <p:txBody>
          <a:bodyPr wrap="square" rtlCol="0">
            <a:spAutoFit/>
          </a:bodyPr>
          <a:lstStyle/>
          <a:p>
            <a:r>
              <a:rPr lang="en-US" sz="1600" dirty="0" smtClean="0"/>
              <a:t>Vertical</a:t>
            </a:r>
            <a:endParaRPr lang="en-US" sz="1600" dirty="0"/>
          </a:p>
        </p:txBody>
      </p:sp>
    </p:spTree>
    <p:extLst>
      <p:ext uri="{BB962C8B-B14F-4D97-AF65-F5344CB8AC3E}">
        <p14:creationId xmlns:p14="http://schemas.microsoft.com/office/powerpoint/2010/main" val="112899725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a:solidFill>
                  <a:srgbClr val="FFFFFF"/>
                </a:solidFill>
              </a:rPr>
              <a:t> </a:t>
            </a:r>
            <a:r>
              <a:rPr lang="en-US" sz="2800" dirty="0" smtClean="0">
                <a:solidFill>
                  <a:srgbClr val="FFFFFF"/>
                </a:solidFill>
              </a:rPr>
              <a:t>Horizontal/vertical </a:t>
            </a:r>
            <a:r>
              <a:rPr lang="en-US" sz="2800" dirty="0">
                <a:solidFill>
                  <a:srgbClr val="FFFFFF"/>
                </a:solidFill>
              </a:rPr>
              <a:t>ELFs varying by geographic regions</a:t>
            </a:r>
            <a:endParaRPr lang="en-US" sz="2800" dirty="0">
              <a:solidFill>
                <a:schemeClr val="bg1"/>
              </a:solidFill>
            </a:endParaRPr>
          </a:p>
        </p:txBody>
      </p:sp>
      <p:pic>
        <p:nvPicPr>
          <p:cNvPr id="4" name="Picture 3" descr="ELFLat_WMO_M3_horiz.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609600"/>
            <a:ext cx="3771392" cy="2983230"/>
          </a:xfrm>
          <a:prstGeom prst="rect">
            <a:avLst/>
          </a:prstGeom>
        </p:spPr>
      </p:pic>
      <p:pic>
        <p:nvPicPr>
          <p:cNvPr id="5" name="Picture 4" descr="ELFLat_WMO_M3_vert.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5736" y="609600"/>
            <a:ext cx="3616706" cy="2983230"/>
          </a:xfrm>
          <a:prstGeom prst="rect">
            <a:avLst/>
          </a:prstGeom>
        </p:spPr>
      </p:pic>
      <p:sp>
        <p:nvSpPr>
          <p:cNvPr id="6" name="Content Placeholder 3"/>
          <p:cNvSpPr txBox="1">
            <a:spLocks/>
          </p:cNvSpPr>
          <p:nvPr/>
        </p:nvSpPr>
        <p:spPr>
          <a:xfrm>
            <a:off x="219488" y="3722933"/>
            <a:ext cx="8685428" cy="1952307"/>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400"/>
              </a:spcBef>
              <a:spcAft>
                <a:spcPts val="400"/>
              </a:spcAft>
              <a:buNone/>
            </a:pPr>
            <a:r>
              <a:rPr lang="en-US" sz="1800" dirty="0"/>
              <a:t>H</a:t>
            </a:r>
            <a:r>
              <a:rPr lang="en-US" sz="1800" dirty="0" smtClean="0"/>
              <a:t>orizontal </a:t>
            </a:r>
            <a:r>
              <a:rPr lang="en-US" sz="1800" dirty="0"/>
              <a:t>and vertical </a:t>
            </a:r>
            <a:r>
              <a:rPr lang="en-US" sz="1800" dirty="0" smtClean="0"/>
              <a:t>ELFSPs are computed </a:t>
            </a:r>
            <a:r>
              <a:rPr lang="en-US" sz="1800" dirty="0"/>
              <a:t>for </a:t>
            </a:r>
            <a:r>
              <a:rPr lang="en-US" sz="1800" dirty="0" smtClean="0"/>
              <a:t>SH</a:t>
            </a:r>
            <a:r>
              <a:rPr lang="en-US" sz="1800" dirty="0"/>
              <a:t>, TP and NH separately. </a:t>
            </a:r>
            <a:endParaRPr lang="en-US" sz="1800" dirty="0" smtClean="0"/>
          </a:p>
          <a:p>
            <a:pPr marL="0" indent="0">
              <a:spcBef>
                <a:spcPts val="400"/>
              </a:spcBef>
              <a:spcAft>
                <a:spcPts val="400"/>
              </a:spcAft>
              <a:buNone/>
            </a:pPr>
            <a:r>
              <a:rPr lang="en-US" sz="1800" dirty="0" smtClean="0"/>
              <a:t>Horizontal </a:t>
            </a:r>
            <a:r>
              <a:rPr lang="en-US" sz="1800" dirty="0"/>
              <a:t>and vertical ELFSPs </a:t>
            </a:r>
            <a:r>
              <a:rPr lang="en-US" sz="1800" dirty="0" smtClean="0"/>
              <a:t>varying by </a:t>
            </a:r>
            <a:r>
              <a:rPr lang="en-US" sz="1800" dirty="0"/>
              <a:t>region are used in a subsequent OSSE (</a:t>
            </a:r>
            <a:r>
              <a:rPr lang="en-US" sz="1800" dirty="0" err="1"/>
              <a:t>ELFReg</a:t>
            </a:r>
            <a:r>
              <a:rPr lang="en-US" sz="1800" dirty="0"/>
              <a:t>).</a:t>
            </a:r>
          </a:p>
        </p:txBody>
      </p:sp>
    </p:spTree>
    <p:extLst>
      <p:ext uri="{BB962C8B-B14F-4D97-AF65-F5344CB8AC3E}">
        <p14:creationId xmlns:p14="http://schemas.microsoft.com/office/powerpoint/2010/main" val="13426889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a:solidFill>
                  <a:srgbClr val="FFFFFF"/>
                </a:solidFill>
              </a:rPr>
              <a:t> Temperature RMSE Averaged in NH and TP</a:t>
            </a:r>
            <a:endParaRPr lang="en-US" sz="2800" dirty="0">
              <a:solidFill>
                <a:schemeClr val="bg1"/>
              </a:solidFill>
            </a:endParaRPr>
          </a:p>
        </p:txBody>
      </p:sp>
      <p:pic>
        <p:nvPicPr>
          <p:cNvPr id="4" name="Picture 3" descr="T_prior_NH_tim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838200"/>
            <a:ext cx="3604260" cy="3017520"/>
          </a:xfrm>
          <a:prstGeom prst="rect">
            <a:avLst/>
          </a:prstGeom>
        </p:spPr>
      </p:pic>
      <p:pic>
        <p:nvPicPr>
          <p:cNvPr id="5" name="Picture 4" descr="T_prior_TP_tim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1352" y="838200"/>
            <a:ext cx="3604260" cy="3017520"/>
          </a:xfrm>
          <a:prstGeom prst="rect">
            <a:avLst/>
          </a:prstGeom>
        </p:spPr>
      </p:pic>
      <p:sp>
        <p:nvSpPr>
          <p:cNvPr id="6" name="Content Placeholder 3"/>
          <p:cNvSpPr txBox="1">
            <a:spLocks/>
          </p:cNvSpPr>
          <p:nvPr/>
        </p:nvSpPr>
        <p:spPr>
          <a:xfrm>
            <a:off x="418514" y="4027387"/>
            <a:ext cx="8216469" cy="1302151"/>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400"/>
              </a:spcBef>
              <a:spcAft>
                <a:spcPts val="400"/>
              </a:spcAft>
              <a:buNone/>
            </a:pPr>
            <a:r>
              <a:rPr lang="en-US" sz="2000" dirty="0" err="1" smtClean="0"/>
              <a:t>ELFReg</a:t>
            </a:r>
            <a:r>
              <a:rPr lang="en-US" sz="2000" dirty="0" smtClean="0"/>
              <a:t> </a:t>
            </a:r>
            <a:r>
              <a:rPr lang="en-US" sz="2000" dirty="0"/>
              <a:t>has slightly smaller </a:t>
            </a:r>
            <a:r>
              <a:rPr lang="en-US" sz="2000" dirty="0" smtClean="0"/>
              <a:t>temperature RMSE than </a:t>
            </a:r>
            <a:r>
              <a:rPr lang="en-US" sz="2000" dirty="0" err="1" smtClean="0"/>
              <a:t>ELFOne</a:t>
            </a:r>
            <a:r>
              <a:rPr lang="en-US" sz="2000" dirty="0" smtClean="0"/>
              <a:t> </a:t>
            </a:r>
            <a:r>
              <a:rPr lang="en-US" sz="2000" dirty="0"/>
              <a:t>in </a:t>
            </a:r>
            <a:r>
              <a:rPr lang="en-US" sz="2000" dirty="0" smtClean="0"/>
              <a:t>NH </a:t>
            </a:r>
            <a:r>
              <a:rPr lang="en-US" sz="2000" dirty="0"/>
              <a:t>and </a:t>
            </a:r>
            <a:r>
              <a:rPr lang="en-US" sz="2000" dirty="0" smtClean="0"/>
              <a:t>SH</a:t>
            </a:r>
            <a:r>
              <a:rPr lang="en-US" sz="2000" dirty="0"/>
              <a:t>. </a:t>
            </a:r>
          </a:p>
          <a:p>
            <a:pPr marL="0" indent="0">
              <a:spcBef>
                <a:spcPts val="400"/>
              </a:spcBef>
              <a:spcAft>
                <a:spcPts val="400"/>
              </a:spcAft>
              <a:buNone/>
            </a:pPr>
            <a:r>
              <a:rPr lang="en-US" sz="2000" dirty="0" err="1" smtClean="0"/>
              <a:t>ELFReg</a:t>
            </a:r>
            <a:r>
              <a:rPr lang="en-US" sz="2000" dirty="0" smtClean="0"/>
              <a:t> </a:t>
            </a:r>
            <a:r>
              <a:rPr lang="en-US" sz="2000" dirty="0"/>
              <a:t>has smaller </a:t>
            </a:r>
            <a:r>
              <a:rPr lang="en-US" sz="2000" dirty="0" smtClean="0"/>
              <a:t>temperature RMSE than </a:t>
            </a:r>
            <a:r>
              <a:rPr lang="en-US" sz="2000" dirty="0" err="1"/>
              <a:t>ELFOne</a:t>
            </a:r>
            <a:r>
              <a:rPr lang="en-US" sz="2000" dirty="0"/>
              <a:t> </a:t>
            </a:r>
            <a:r>
              <a:rPr lang="en-US" sz="2000" dirty="0" smtClean="0"/>
              <a:t>in TP.</a:t>
            </a:r>
            <a:endParaRPr lang="en-US" sz="2000" dirty="0"/>
          </a:p>
          <a:p>
            <a:pPr marL="0" indent="0">
              <a:spcBef>
                <a:spcPts val="400"/>
              </a:spcBef>
              <a:spcAft>
                <a:spcPts val="400"/>
              </a:spcAft>
              <a:buNone/>
            </a:pPr>
            <a:r>
              <a:rPr lang="en-US" sz="2000" dirty="0" err="1" smtClean="0"/>
              <a:t>ELFReg</a:t>
            </a:r>
            <a:r>
              <a:rPr lang="en-US" sz="2000" dirty="0" smtClean="0"/>
              <a:t> has smaller globally </a:t>
            </a:r>
            <a:r>
              <a:rPr lang="en-US" sz="2000" dirty="0"/>
              <a:t>averaged RMSE </a:t>
            </a:r>
            <a:r>
              <a:rPr lang="en-US" sz="2000" dirty="0" smtClean="0"/>
              <a:t>than </a:t>
            </a:r>
            <a:r>
              <a:rPr lang="en-US" sz="2000" dirty="0" err="1" smtClean="0"/>
              <a:t>ELFOne</a:t>
            </a:r>
            <a:r>
              <a:rPr lang="en-US" sz="2000" dirty="0" smtClean="0"/>
              <a:t>. </a:t>
            </a:r>
            <a:endParaRPr lang="en-US" sz="2000" dirty="0"/>
          </a:p>
        </p:txBody>
      </p:sp>
    </p:spTree>
    <p:extLst>
      <p:ext uri="{BB962C8B-B14F-4D97-AF65-F5344CB8AC3E}">
        <p14:creationId xmlns:p14="http://schemas.microsoft.com/office/powerpoint/2010/main" val="3145731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5: ELFs in WRF Regional Model</a:t>
            </a:r>
            <a:endParaRPr lang="en-US" sz="2800" dirty="0">
              <a:solidFill>
                <a:schemeClr val="bg1"/>
              </a:solidFill>
            </a:endParaRPr>
          </a:p>
        </p:txBody>
      </p:sp>
      <p:sp>
        <p:nvSpPr>
          <p:cNvPr id="4" name="Title 1"/>
          <p:cNvSpPr>
            <a:spLocks noGrp="1"/>
          </p:cNvSpPr>
          <p:nvPr>
            <p:ph type="title"/>
          </p:nvPr>
        </p:nvSpPr>
        <p:spPr>
          <a:xfrm>
            <a:off x="1172340" y="384398"/>
            <a:ext cx="7248851" cy="1143000"/>
          </a:xfrm>
        </p:spPr>
        <p:txBody>
          <a:bodyPr>
            <a:normAutofit fontScale="90000"/>
          </a:bodyPr>
          <a:lstStyle/>
          <a:p>
            <a:pPr algn="just"/>
            <a:r>
              <a:rPr lang="en-US" sz="2400" i="1" dirty="0" smtClean="0"/>
              <a:t>Is different localization needed for different weather?</a:t>
            </a:r>
            <a:br>
              <a:rPr lang="en-US" sz="2400" i="1" dirty="0" smtClean="0"/>
            </a:br>
            <a:r>
              <a:rPr lang="en-US" sz="2400" i="1" dirty="0" smtClean="0"/>
              <a:t>Raining versus not raining.</a:t>
            </a:r>
            <a:endParaRPr lang="en-US" sz="2400" i="1" dirty="0"/>
          </a:p>
        </p:txBody>
      </p:sp>
      <p:pic>
        <p:nvPicPr>
          <p:cNvPr id="5" name="Picture 4" descr="radar_3.png"/>
          <p:cNvPicPr>
            <a:picLocks noChangeAspect="1"/>
          </p:cNvPicPr>
          <p:nvPr/>
        </p:nvPicPr>
        <p:blipFill rotWithShape="1">
          <a:blip r:embed="rId3">
            <a:extLst>
              <a:ext uri="{28A0092B-C50C-407E-A947-70E740481C1C}">
                <a14:useLocalDpi xmlns:a14="http://schemas.microsoft.com/office/drawing/2010/main" val="0"/>
              </a:ext>
            </a:extLst>
          </a:blip>
          <a:srcRect t="7643" b="-7643"/>
          <a:stretch/>
        </p:blipFill>
        <p:spPr>
          <a:xfrm>
            <a:off x="1831459" y="1738192"/>
            <a:ext cx="5588000" cy="4414520"/>
          </a:xfrm>
          <a:prstGeom prst="rect">
            <a:avLst/>
          </a:prstGeom>
        </p:spPr>
      </p:pic>
    </p:spTree>
    <p:extLst>
      <p:ext uri="{BB962C8B-B14F-4D97-AF65-F5344CB8AC3E}">
        <p14:creationId xmlns:p14="http://schemas.microsoft.com/office/powerpoint/2010/main" val="17904884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5" descr="DataAssimilationDiagram_frame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1447800"/>
            <a:ext cx="2484438" cy="1385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DataAssimilationDiagram_frame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4572000"/>
            <a:ext cx="2484438" cy="1385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aphicFrame>
        <p:nvGraphicFramePr>
          <p:cNvPr id="7" name="Object 2"/>
          <p:cNvGraphicFramePr>
            <a:graphicFrameLocks noChangeAspect="1"/>
          </p:cNvGraphicFramePr>
          <p:nvPr/>
        </p:nvGraphicFramePr>
        <p:xfrm>
          <a:off x="3429000" y="1828800"/>
          <a:ext cx="284163" cy="482600"/>
        </p:xfrm>
        <a:graphic>
          <a:graphicData uri="http://schemas.openxmlformats.org/presentationml/2006/ole">
            <mc:AlternateContent xmlns:mc="http://schemas.openxmlformats.org/markup-compatibility/2006">
              <mc:Choice xmlns:v="urn:schemas-microsoft-com:vml" Requires="v">
                <p:oleObj spid="_x0000_s2192" name="Equation" r:id="rId5" imgW="127000" imgH="215900" progId="Equation.3">
                  <p:embed/>
                </p:oleObj>
              </mc:Choice>
              <mc:Fallback>
                <p:oleObj name="Equation" r:id="rId5" imgW="127000" imgH="21590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29000" y="1828800"/>
                        <a:ext cx="284163" cy="4826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8" name="TextBox 9"/>
          <p:cNvSpPr txBox="1">
            <a:spLocks noChangeArrowheads="1"/>
          </p:cNvSpPr>
          <p:nvPr/>
        </p:nvSpPr>
        <p:spPr bwMode="auto">
          <a:xfrm rot="5400000">
            <a:off x="1732757" y="4134643"/>
            <a:ext cx="838200" cy="646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3600"/>
              <a:t>…</a:t>
            </a:r>
          </a:p>
        </p:txBody>
      </p:sp>
      <p:pic>
        <p:nvPicPr>
          <p:cNvPr id="9" name="Picture 5" descr="DataAssimilationDiagram_frame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2805113"/>
            <a:ext cx="2484438" cy="1385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aphicFrame>
        <p:nvGraphicFramePr>
          <p:cNvPr id="10" name="Object 3"/>
          <p:cNvGraphicFramePr>
            <a:graphicFrameLocks noChangeAspect="1"/>
          </p:cNvGraphicFramePr>
          <p:nvPr/>
        </p:nvGraphicFramePr>
        <p:xfrm>
          <a:off x="3373438" y="5029200"/>
          <a:ext cx="452437" cy="482600"/>
        </p:xfrm>
        <a:graphic>
          <a:graphicData uri="http://schemas.openxmlformats.org/presentationml/2006/ole">
            <mc:AlternateContent xmlns:mc="http://schemas.openxmlformats.org/markup-compatibility/2006">
              <mc:Choice xmlns:v="urn:schemas-microsoft-com:vml" Requires="v">
                <p:oleObj spid="_x0000_s2193" name="Equation" r:id="rId7" imgW="203200" imgH="215900" progId="Equation.3">
                  <p:embed/>
                </p:oleObj>
              </mc:Choice>
              <mc:Fallback>
                <p:oleObj name="Equation" r:id="rId7" imgW="203200" imgH="21590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373438" y="5029200"/>
                        <a:ext cx="452437" cy="4826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graphicFrame>
        <p:nvGraphicFramePr>
          <p:cNvPr id="11" name="Object 4"/>
          <p:cNvGraphicFramePr>
            <a:graphicFrameLocks noChangeAspect="1"/>
          </p:cNvGraphicFramePr>
          <p:nvPr/>
        </p:nvGraphicFramePr>
        <p:xfrm>
          <a:off x="3429000" y="3276600"/>
          <a:ext cx="339725" cy="482600"/>
        </p:xfrm>
        <a:graphic>
          <a:graphicData uri="http://schemas.openxmlformats.org/presentationml/2006/ole">
            <mc:AlternateContent xmlns:mc="http://schemas.openxmlformats.org/markup-compatibility/2006">
              <mc:Choice xmlns:v="urn:schemas-microsoft-com:vml" Requires="v">
                <p:oleObj spid="_x0000_s2194" name="Equation" r:id="rId9" imgW="152400" imgH="215900" progId="Equation.3">
                  <p:embed/>
                </p:oleObj>
              </mc:Choice>
              <mc:Fallback>
                <p:oleObj name="Equation" r:id="rId9" imgW="152400" imgH="215900"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429000" y="3276600"/>
                        <a:ext cx="339725" cy="4826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12" name="TextBox 13"/>
          <p:cNvSpPr txBox="1">
            <a:spLocks noChangeArrowheads="1"/>
          </p:cNvSpPr>
          <p:nvPr/>
        </p:nvSpPr>
        <p:spPr bwMode="auto">
          <a:xfrm rot="5400000">
            <a:off x="3372644" y="4134644"/>
            <a:ext cx="838200"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3600"/>
              <a:t>…</a:t>
            </a:r>
          </a:p>
        </p:txBody>
      </p:sp>
      <p:sp>
        <p:nvSpPr>
          <p:cNvPr id="2" name="TextBox 1"/>
          <p:cNvSpPr txBox="1"/>
          <p:nvPr/>
        </p:nvSpPr>
        <p:spPr>
          <a:xfrm>
            <a:off x="4114800" y="1371600"/>
            <a:ext cx="4572000" cy="4154983"/>
          </a:xfrm>
          <a:prstGeom prst="rect">
            <a:avLst/>
          </a:prstGeom>
          <a:noFill/>
        </p:spPr>
        <p:txBody>
          <a:bodyPr wrap="square" rtlCol="0">
            <a:spAutoFit/>
          </a:bodyPr>
          <a:lstStyle/>
          <a:p>
            <a:r>
              <a:rPr lang="en-US" dirty="0" smtClean="0"/>
              <a:t>Run 200 groups for 3000 steps.</a:t>
            </a:r>
          </a:p>
          <a:p>
            <a:endParaRPr lang="en-US" dirty="0"/>
          </a:p>
          <a:p>
            <a:r>
              <a:rPr lang="en-US" dirty="0" smtClean="0"/>
              <a:t>Do least squares fit for localization for each separation subset.</a:t>
            </a:r>
          </a:p>
          <a:p>
            <a:endParaRPr lang="en-US" dirty="0"/>
          </a:p>
          <a:p>
            <a:r>
              <a:rPr lang="en-US" dirty="0" smtClean="0"/>
              <a:t>Resulting localization for each separation used with single ensemble.</a:t>
            </a:r>
          </a:p>
          <a:p>
            <a:endParaRPr lang="en-US" dirty="0"/>
          </a:p>
          <a:p>
            <a:r>
              <a:rPr lang="en-US" dirty="0" smtClean="0"/>
              <a:t>Expensive to initialize.</a:t>
            </a:r>
            <a:endParaRPr lang="en-US" dirty="0"/>
          </a:p>
        </p:txBody>
      </p:sp>
      <p:sp>
        <p:nvSpPr>
          <p:cNvPr id="19" name="TextBox 18"/>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3: Global Group Filter</a:t>
            </a:r>
            <a:endParaRPr lang="en-US" sz="2800" dirty="0">
              <a:solidFill>
                <a:schemeClr val="bg1"/>
              </a:solidFill>
            </a:endParaRPr>
          </a:p>
        </p:txBody>
      </p:sp>
    </p:spTree>
    <p:extLst>
      <p:ext uri="{BB962C8B-B14F-4D97-AF65-F5344CB8AC3E}">
        <p14:creationId xmlns:p14="http://schemas.microsoft.com/office/powerpoint/2010/main" val="223852177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ELFs in WRF Regional Model</a:t>
            </a:r>
            <a:endParaRPr lang="en-US" sz="2800" dirty="0">
              <a:solidFill>
                <a:schemeClr val="bg1"/>
              </a:solidFill>
            </a:endParaRPr>
          </a:p>
        </p:txBody>
      </p:sp>
      <p:sp>
        <p:nvSpPr>
          <p:cNvPr id="4" name="Content Placeholder 3"/>
          <p:cNvSpPr>
            <a:spLocks noGrp="1"/>
          </p:cNvSpPr>
          <p:nvPr>
            <p:ph idx="1"/>
          </p:nvPr>
        </p:nvSpPr>
        <p:spPr>
          <a:xfrm>
            <a:off x="457200" y="990600"/>
            <a:ext cx="8229600" cy="4939030"/>
          </a:xfrm>
        </p:spPr>
        <p:txBody>
          <a:bodyPr>
            <a:normAutofit/>
          </a:bodyPr>
          <a:lstStyle/>
          <a:p>
            <a:pPr marL="0" indent="0">
              <a:spcBef>
                <a:spcPts val="600"/>
              </a:spcBef>
              <a:spcAft>
                <a:spcPts val="600"/>
              </a:spcAft>
              <a:buNone/>
            </a:pPr>
            <a:r>
              <a:rPr lang="en-US" altLang="zh-CN" sz="2400" dirty="0" smtClean="0"/>
              <a:t>WRF model </a:t>
            </a:r>
            <a:r>
              <a:rPr lang="en-US" altLang="zh-CN" sz="2400" dirty="0"/>
              <a:t>V3.3.1 </a:t>
            </a:r>
            <a:r>
              <a:rPr lang="en-US" altLang="zh-CN" sz="2400" dirty="0" smtClean="0"/>
              <a:t>:</a:t>
            </a:r>
          </a:p>
          <a:p>
            <a:pPr lvl="1">
              <a:spcBef>
                <a:spcPts val="300"/>
              </a:spcBef>
              <a:spcAft>
                <a:spcPts val="300"/>
              </a:spcAft>
            </a:pPr>
            <a:r>
              <a:rPr lang="en-US" sz="2000" dirty="0" smtClean="0"/>
              <a:t>CONUS domain with horizontal </a:t>
            </a:r>
            <a:r>
              <a:rPr lang="en-US" sz="2000" dirty="0"/>
              <a:t>grid </a:t>
            </a:r>
            <a:r>
              <a:rPr lang="en-US" sz="2000" dirty="0" smtClean="0"/>
              <a:t>spacing 15 km, </a:t>
            </a:r>
            <a:r>
              <a:rPr lang="en-US" sz="2000" dirty="0"/>
              <a:t>40 vertical </a:t>
            </a:r>
            <a:r>
              <a:rPr lang="en-US" sz="2000" dirty="0" smtClean="0"/>
              <a:t>layers and model </a:t>
            </a:r>
            <a:r>
              <a:rPr lang="en-US" sz="2000" dirty="0"/>
              <a:t>top at 50 </a:t>
            </a:r>
            <a:r>
              <a:rPr lang="en-US" sz="2000" dirty="0" err="1" smtClean="0"/>
              <a:t>hPa</a:t>
            </a:r>
            <a:endParaRPr lang="en-US" sz="2000" dirty="0" smtClean="0"/>
          </a:p>
          <a:p>
            <a:pPr lvl="1">
              <a:spcBef>
                <a:spcPts val="300"/>
              </a:spcBef>
              <a:spcAft>
                <a:spcPts val="300"/>
              </a:spcAft>
            </a:pPr>
            <a:r>
              <a:rPr lang="en-US" sz="2000" dirty="0"/>
              <a:t>Model physics: RRTMG long wave and short wave radiation schemes, Thompson 2-moment microphysics scheme, Noah land surface model, MYJ PBL scheme, and </a:t>
            </a:r>
            <a:r>
              <a:rPr lang="en-US" sz="2000" dirty="0" err="1"/>
              <a:t>Tiedtke</a:t>
            </a:r>
            <a:r>
              <a:rPr lang="en-US" sz="2000" dirty="0"/>
              <a:t> cumulus scheme</a:t>
            </a:r>
            <a:r>
              <a:rPr lang="en-US" sz="2000" dirty="0" smtClean="0"/>
              <a:t> </a:t>
            </a:r>
          </a:p>
          <a:p>
            <a:pPr marL="0" indent="0">
              <a:spcBef>
                <a:spcPts val="600"/>
              </a:spcBef>
              <a:spcAft>
                <a:spcPts val="600"/>
              </a:spcAft>
              <a:buNone/>
            </a:pPr>
            <a:r>
              <a:rPr lang="en-US" sz="2400" dirty="0" smtClean="0"/>
              <a:t>Data assimilation system:</a:t>
            </a:r>
          </a:p>
          <a:p>
            <a:pPr lvl="1">
              <a:spcBef>
                <a:spcPts val="300"/>
              </a:spcBef>
              <a:spcAft>
                <a:spcPts val="300"/>
              </a:spcAft>
            </a:pPr>
            <a:r>
              <a:rPr lang="en-US" sz="2000" dirty="0" smtClean="0"/>
              <a:t>EAKF in DART</a:t>
            </a:r>
          </a:p>
          <a:p>
            <a:pPr lvl="1">
              <a:spcBef>
                <a:spcPts val="300"/>
              </a:spcBef>
              <a:spcAft>
                <a:spcPts val="300"/>
              </a:spcAft>
            </a:pPr>
            <a:r>
              <a:rPr lang="en-US" sz="2000" dirty="0" smtClean="0"/>
              <a:t>Spatially</a:t>
            </a:r>
            <a:r>
              <a:rPr lang="en-US" sz="2000" dirty="0"/>
              <a:t>- and temporally-varying state space adaptive </a:t>
            </a:r>
            <a:r>
              <a:rPr lang="en-US" sz="2000" dirty="0" smtClean="0"/>
              <a:t>inflation</a:t>
            </a:r>
          </a:p>
          <a:p>
            <a:pPr lvl="1">
              <a:spcBef>
                <a:spcPts val="300"/>
              </a:spcBef>
              <a:spcAft>
                <a:spcPts val="300"/>
              </a:spcAft>
            </a:pPr>
            <a:r>
              <a:rPr lang="en-US" sz="2000" dirty="0" smtClean="0"/>
              <a:t>GC localization of </a:t>
            </a:r>
            <a:r>
              <a:rPr lang="en-US" sz="2000" dirty="0" err="1" smtClean="0"/>
              <a:t>halfwidth</a:t>
            </a:r>
            <a:r>
              <a:rPr lang="en-US" sz="2000" dirty="0" smtClean="0"/>
              <a:t> 0.1 radians as the default</a:t>
            </a:r>
          </a:p>
          <a:p>
            <a:pPr>
              <a:spcBef>
                <a:spcPts val="600"/>
              </a:spcBef>
              <a:spcAft>
                <a:spcPts val="600"/>
              </a:spcAft>
            </a:pPr>
            <a:endParaRPr lang="en-US" sz="2400" dirty="0"/>
          </a:p>
        </p:txBody>
      </p:sp>
    </p:spTree>
    <p:extLst>
      <p:ext uri="{BB962C8B-B14F-4D97-AF65-F5344CB8AC3E}">
        <p14:creationId xmlns:p14="http://schemas.microsoft.com/office/powerpoint/2010/main" val="115327937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ELFs in WRF Regional Model</a:t>
            </a:r>
            <a:endParaRPr lang="en-US" sz="2800" dirty="0">
              <a:solidFill>
                <a:schemeClr val="bg1"/>
              </a:solidFill>
            </a:endParaRPr>
          </a:p>
        </p:txBody>
      </p:sp>
      <p:sp>
        <p:nvSpPr>
          <p:cNvPr id="6" name="Content Placeholder 3"/>
          <p:cNvSpPr txBox="1">
            <a:spLocks/>
          </p:cNvSpPr>
          <p:nvPr/>
        </p:nvSpPr>
        <p:spPr>
          <a:xfrm>
            <a:off x="425358" y="4099598"/>
            <a:ext cx="8229600" cy="1648217"/>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400"/>
              </a:spcBef>
              <a:spcAft>
                <a:spcPts val="400"/>
              </a:spcAft>
              <a:buNone/>
            </a:pPr>
            <a:r>
              <a:rPr lang="en-US" sz="1800" dirty="0"/>
              <a:t>The </a:t>
            </a:r>
            <a:r>
              <a:rPr lang="en-US" sz="1800" dirty="0" smtClean="0"/>
              <a:t>ELFs for </a:t>
            </a:r>
            <a:r>
              <a:rPr lang="en-US" sz="1800" dirty="0"/>
              <a:t>non-</a:t>
            </a:r>
            <a:r>
              <a:rPr lang="en-US" sz="1800" dirty="0" smtClean="0"/>
              <a:t>precipitating regions </a:t>
            </a:r>
            <a:r>
              <a:rPr lang="en-US" sz="1800" dirty="0"/>
              <a:t>(ELFNP) </a:t>
            </a:r>
            <a:r>
              <a:rPr lang="en-US" sz="1800" dirty="0" smtClean="0"/>
              <a:t>have </a:t>
            </a:r>
            <a:r>
              <a:rPr lang="en-US" sz="1800" dirty="0"/>
              <a:t>similar shape to </a:t>
            </a:r>
            <a:r>
              <a:rPr lang="en-US" sz="1800" dirty="0" smtClean="0"/>
              <a:t>GC0.1, but ELFNP of u-wind is smaller than GC0.1 for small separations.</a:t>
            </a:r>
          </a:p>
          <a:p>
            <a:pPr marL="0" indent="0">
              <a:spcBef>
                <a:spcPts val="400"/>
              </a:spcBef>
              <a:spcAft>
                <a:spcPts val="400"/>
              </a:spcAft>
              <a:buNone/>
            </a:pPr>
            <a:r>
              <a:rPr lang="en-US" sz="1800" dirty="0" smtClean="0"/>
              <a:t>The ELFs for precipitating regions </a:t>
            </a:r>
            <a:r>
              <a:rPr lang="en-US" sz="1800" dirty="0"/>
              <a:t>(</a:t>
            </a:r>
            <a:r>
              <a:rPr lang="en-US" sz="1800" dirty="0" smtClean="0"/>
              <a:t>ELFP) are </a:t>
            </a:r>
            <a:r>
              <a:rPr lang="en-US" sz="1800" dirty="0"/>
              <a:t>narrower than GC0.1 and ELFNP. </a:t>
            </a:r>
            <a:endParaRPr lang="en-US" sz="1800" dirty="0" smtClean="0"/>
          </a:p>
          <a:p>
            <a:pPr marL="0" indent="0">
              <a:spcBef>
                <a:spcPts val="400"/>
              </a:spcBef>
              <a:spcAft>
                <a:spcPts val="400"/>
              </a:spcAft>
              <a:buNone/>
            </a:pPr>
            <a:r>
              <a:rPr lang="en-US" sz="1800" dirty="0" smtClean="0"/>
              <a:t>The </a:t>
            </a:r>
            <a:r>
              <a:rPr lang="en-US" sz="1800" dirty="0"/>
              <a:t>correlation </a:t>
            </a:r>
            <a:r>
              <a:rPr lang="en-US" sz="1800" dirty="0" smtClean="0"/>
              <a:t>coefficient of ELF </a:t>
            </a:r>
            <a:r>
              <a:rPr lang="en-US" sz="1800" dirty="0"/>
              <a:t>for </a:t>
            </a:r>
            <a:r>
              <a:rPr lang="en-US" sz="1800" dirty="0" smtClean="0"/>
              <a:t>precipitating regions decreases </a:t>
            </a:r>
            <a:r>
              <a:rPr lang="en-US" sz="1800" dirty="0"/>
              <a:t>faster </a:t>
            </a:r>
            <a:r>
              <a:rPr lang="en-US" sz="1800" dirty="0" smtClean="0"/>
              <a:t>than </a:t>
            </a:r>
            <a:r>
              <a:rPr lang="en-US" sz="1800" dirty="0"/>
              <a:t>for non-</a:t>
            </a:r>
            <a:r>
              <a:rPr lang="en-US" sz="1800" dirty="0" smtClean="0"/>
              <a:t>precipitating regions. </a:t>
            </a:r>
          </a:p>
        </p:txBody>
      </p:sp>
      <p:grpSp>
        <p:nvGrpSpPr>
          <p:cNvPr id="8" name="Group 7"/>
          <p:cNvGrpSpPr/>
          <p:nvPr/>
        </p:nvGrpSpPr>
        <p:grpSpPr>
          <a:xfrm>
            <a:off x="4648974" y="760469"/>
            <a:ext cx="3818452" cy="3195306"/>
            <a:chOff x="4680816" y="1470420"/>
            <a:chExt cx="3818452" cy="3195306"/>
          </a:xfrm>
        </p:grpSpPr>
        <p:pic>
          <p:nvPicPr>
            <p:cNvPr id="9" name="Picture 8" descr="elfone_alllevs_OPVPvsONVN_U_WIND_COMPONENT_U.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9744" y="1773936"/>
              <a:ext cx="3646170" cy="2891790"/>
            </a:xfrm>
            <a:prstGeom prst="rect">
              <a:avLst/>
            </a:prstGeom>
          </p:spPr>
        </p:pic>
        <p:sp>
          <p:nvSpPr>
            <p:cNvPr id="10" name="TextBox 9"/>
            <p:cNvSpPr txBox="1"/>
            <p:nvPr/>
          </p:nvSpPr>
          <p:spPr>
            <a:xfrm rot="16200000">
              <a:off x="7335515" y="2403341"/>
              <a:ext cx="2096674" cy="230832"/>
            </a:xfrm>
            <a:prstGeom prst="rect">
              <a:avLst/>
            </a:prstGeom>
            <a:noFill/>
          </p:spPr>
          <p:txBody>
            <a:bodyPr wrap="square" rtlCol="0">
              <a:spAutoFit/>
            </a:bodyPr>
            <a:lstStyle/>
            <a:p>
              <a:r>
                <a:rPr lang="en-US" sz="900" dirty="0" smtClean="0">
                  <a:latin typeface="Helvetica"/>
                  <a:cs typeface="Helvetica"/>
                </a:rPr>
                <a:t>Number of pairs</a:t>
              </a:r>
              <a:endParaRPr lang="en-US" sz="900" dirty="0">
                <a:latin typeface="Helvetica"/>
                <a:cs typeface="Helvetica"/>
              </a:endParaRPr>
            </a:p>
          </p:txBody>
        </p:sp>
        <p:sp>
          <p:nvSpPr>
            <p:cNvPr id="11" name="TextBox 10"/>
            <p:cNvSpPr txBox="1"/>
            <p:nvPr/>
          </p:nvSpPr>
          <p:spPr>
            <a:xfrm rot="16200000">
              <a:off x="3747895" y="2883770"/>
              <a:ext cx="2096674" cy="230832"/>
            </a:xfrm>
            <a:prstGeom prst="rect">
              <a:avLst/>
            </a:prstGeom>
            <a:noFill/>
          </p:spPr>
          <p:txBody>
            <a:bodyPr wrap="square" rtlCol="0">
              <a:spAutoFit/>
            </a:bodyPr>
            <a:lstStyle/>
            <a:p>
              <a:r>
                <a:rPr lang="en-US" sz="900" dirty="0" smtClean="0">
                  <a:latin typeface="Helvetica"/>
                  <a:cs typeface="Helvetica"/>
                </a:rPr>
                <a:t>Localization (-) / Correlation (- -)</a:t>
              </a:r>
              <a:endParaRPr lang="en-US" sz="900" dirty="0">
                <a:latin typeface="Helvetica"/>
                <a:cs typeface="Helvetica"/>
              </a:endParaRPr>
            </a:p>
          </p:txBody>
        </p:sp>
      </p:grpSp>
      <p:grpSp>
        <p:nvGrpSpPr>
          <p:cNvPr id="12" name="Group 11"/>
          <p:cNvGrpSpPr/>
          <p:nvPr/>
        </p:nvGrpSpPr>
        <p:grpSpPr>
          <a:xfrm>
            <a:off x="609600" y="762000"/>
            <a:ext cx="3808992" cy="3193775"/>
            <a:chOff x="641442" y="1471951"/>
            <a:chExt cx="3808992" cy="3193775"/>
          </a:xfrm>
        </p:grpSpPr>
        <p:pic>
          <p:nvPicPr>
            <p:cNvPr id="13" name="Picture 12" descr="elfone_alllevs_OPVPvsONVN_TEMPERATURE_T.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7240" y="1773936"/>
              <a:ext cx="3646170" cy="2891790"/>
            </a:xfrm>
            <a:prstGeom prst="rect">
              <a:avLst/>
            </a:prstGeom>
          </p:spPr>
        </p:pic>
        <p:sp>
          <p:nvSpPr>
            <p:cNvPr id="14" name="TextBox 13"/>
            <p:cNvSpPr txBox="1"/>
            <p:nvPr/>
          </p:nvSpPr>
          <p:spPr>
            <a:xfrm rot="16200000">
              <a:off x="-291479" y="2879980"/>
              <a:ext cx="2096674" cy="230832"/>
            </a:xfrm>
            <a:prstGeom prst="rect">
              <a:avLst/>
            </a:prstGeom>
            <a:noFill/>
          </p:spPr>
          <p:txBody>
            <a:bodyPr wrap="square" rtlCol="0">
              <a:spAutoFit/>
            </a:bodyPr>
            <a:lstStyle/>
            <a:p>
              <a:r>
                <a:rPr lang="en-US" sz="900" dirty="0" smtClean="0">
                  <a:latin typeface="Helvetica"/>
                  <a:cs typeface="Helvetica"/>
                </a:rPr>
                <a:t>Localization (-) / Correlation (- -)</a:t>
              </a:r>
              <a:endParaRPr lang="en-US" sz="900" dirty="0">
                <a:latin typeface="Helvetica"/>
                <a:cs typeface="Helvetica"/>
              </a:endParaRPr>
            </a:p>
          </p:txBody>
        </p:sp>
        <p:sp>
          <p:nvSpPr>
            <p:cNvPr id="15" name="TextBox 14"/>
            <p:cNvSpPr txBox="1"/>
            <p:nvPr/>
          </p:nvSpPr>
          <p:spPr>
            <a:xfrm rot="16200000">
              <a:off x="3286681" y="2404872"/>
              <a:ext cx="2096674" cy="230832"/>
            </a:xfrm>
            <a:prstGeom prst="rect">
              <a:avLst/>
            </a:prstGeom>
            <a:noFill/>
          </p:spPr>
          <p:txBody>
            <a:bodyPr wrap="square" rtlCol="0">
              <a:spAutoFit/>
            </a:bodyPr>
            <a:lstStyle/>
            <a:p>
              <a:r>
                <a:rPr lang="en-US" sz="900" dirty="0" smtClean="0">
                  <a:latin typeface="Helvetica"/>
                  <a:cs typeface="Helvetica"/>
                </a:rPr>
                <a:t>Number of pairs</a:t>
              </a:r>
              <a:endParaRPr lang="en-US" sz="900" dirty="0">
                <a:latin typeface="Helvetica"/>
                <a:cs typeface="Helvetica"/>
              </a:endParaRPr>
            </a:p>
          </p:txBody>
        </p:sp>
      </p:grpSp>
    </p:spTree>
    <p:extLst>
      <p:ext uri="{BB962C8B-B14F-4D97-AF65-F5344CB8AC3E}">
        <p14:creationId xmlns:p14="http://schemas.microsoft.com/office/powerpoint/2010/main" val="1562549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ELFs in WRF Regional Model</a:t>
            </a:r>
            <a:endParaRPr lang="en-US" sz="2800" dirty="0">
              <a:solidFill>
                <a:schemeClr val="bg1"/>
              </a:solidFill>
            </a:endParaRPr>
          </a:p>
        </p:txBody>
      </p:sp>
      <p:sp>
        <p:nvSpPr>
          <p:cNvPr id="16" name="Content Placeholder 3"/>
          <p:cNvSpPr txBox="1">
            <a:spLocks/>
          </p:cNvSpPr>
          <p:nvPr/>
        </p:nvSpPr>
        <p:spPr>
          <a:xfrm>
            <a:off x="441960" y="4071506"/>
            <a:ext cx="8229600" cy="1688747"/>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400"/>
              </a:spcBef>
              <a:spcAft>
                <a:spcPts val="400"/>
              </a:spcAft>
              <a:buNone/>
            </a:pPr>
            <a:r>
              <a:rPr lang="en-US" sz="1800" dirty="0"/>
              <a:t>The </a:t>
            </a:r>
            <a:r>
              <a:rPr lang="en-US" sz="1800" dirty="0" smtClean="0"/>
              <a:t>vertical ELFs </a:t>
            </a:r>
            <a:r>
              <a:rPr lang="en-US" sz="1800" dirty="0"/>
              <a:t>for </a:t>
            </a:r>
            <a:r>
              <a:rPr lang="en-US" sz="1800" dirty="0" smtClean="0"/>
              <a:t>precipitating regions </a:t>
            </a:r>
            <a:r>
              <a:rPr lang="en-US" sz="1800" dirty="0"/>
              <a:t>generally have larger </a:t>
            </a:r>
            <a:r>
              <a:rPr lang="en-US" sz="1800" dirty="0" smtClean="0"/>
              <a:t>localizations. </a:t>
            </a:r>
          </a:p>
          <a:p>
            <a:pPr marL="0" indent="0">
              <a:spcBef>
                <a:spcPts val="400"/>
              </a:spcBef>
              <a:spcAft>
                <a:spcPts val="400"/>
              </a:spcAft>
              <a:buNone/>
            </a:pPr>
            <a:r>
              <a:rPr lang="en-US" sz="1800" dirty="0" smtClean="0"/>
              <a:t>The </a:t>
            </a:r>
            <a:r>
              <a:rPr lang="en-US" sz="1800" dirty="0"/>
              <a:t>vertical </a:t>
            </a:r>
            <a:r>
              <a:rPr lang="en-US" sz="1800" dirty="0" smtClean="0"/>
              <a:t>ELFP </a:t>
            </a:r>
            <a:r>
              <a:rPr lang="en-US" sz="1800" dirty="0"/>
              <a:t>of </a:t>
            </a:r>
            <a:r>
              <a:rPr lang="en-US" sz="1800" dirty="0" smtClean="0"/>
              <a:t>temperature decreases more quickly with height than for </a:t>
            </a:r>
            <a:r>
              <a:rPr lang="en-US" sz="1800" dirty="0"/>
              <a:t>u- and v-winds between 4 and 10 </a:t>
            </a:r>
            <a:r>
              <a:rPr lang="en-US" sz="1800" dirty="0" smtClean="0"/>
              <a:t>km. </a:t>
            </a:r>
          </a:p>
          <a:p>
            <a:pPr marL="0" indent="0">
              <a:spcBef>
                <a:spcPts val="400"/>
              </a:spcBef>
              <a:spcAft>
                <a:spcPts val="400"/>
              </a:spcAft>
              <a:buNone/>
            </a:pPr>
            <a:r>
              <a:rPr lang="en-US" sz="1800" dirty="0" smtClean="0"/>
              <a:t>The </a:t>
            </a:r>
            <a:r>
              <a:rPr lang="en-US" sz="1800" dirty="0"/>
              <a:t>correlation </a:t>
            </a:r>
            <a:r>
              <a:rPr lang="en-US" sz="1800" dirty="0" smtClean="0"/>
              <a:t>coefficient of ELF </a:t>
            </a:r>
            <a:r>
              <a:rPr lang="en-US" sz="1800" dirty="0"/>
              <a:t>for </a:t>
            </a:r>
            <a:r>
              <a:rPr lang="en-US" sz="1800" dirty="0" smtClean="0"/>
              <a:t>precipitating regions is larger.</a:t>
            </a:r>
          </a:p>
        </p:txBody>
      </p:sp>
      <p:grpSp>
        <p:nvGrpSpPr>
          <p:cNvPr id="17" name="Group 16"/>
          <p:cNvGrpSpPr/>
          <p:nvPr/>
        </p:nvGrpSpPr>
        <p:grpSpPr>
          <a:xfrm>
            <a:off x="762000" y="914400"/>
            <a:ext cx="3760158" cy="3115838"/>
            <a:chOff x="777240" y="1652443"/>
            <a:chExt cx="3760158" cy="3115838"/>
          </a:xfrm>
        </p:grpSpPr>
        <p:grpSp>
          <p:nvGrpSpPr>
            <p:cNvPr id="18" name="Group 17"/>
            <p:cNvGrpSpPr/>
            <p:nvPr/>
          </p:nvGrpSpPr>
          <p:grpSpPr>
            <a:xfrm>
              <a:off x="777240" y="1652443"/>
              <a:ext cx="3611245" cy="3115838"/>
              <a:chOff x="777240" y="1611913"/>
              <a:chExt cx="3611245" cy="3115838"/>
            </a:xfrm>
          </p:grpSpPr>
          <p:pic>
            <p:nvPicPr>
              <p:cNvPr id="23" name="Picture 22" descr="elfone_alllevs_OPvsON_TEMPERATUR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240" y="1773936"/>
                <a:ext cx="3611245" cy="2787015"/>
              </a:xfrm>
              <a:prstGeom prst="rect">
                <a:avLst/>
              </a:prstGeom>
            </p:spPr>
          </p:pic>
          <p:sp>
            <p:nvSpPr>
              <p:cNvPr id="24" name="TextBox 23"/>
              <p:cNvSpPr txBox="1"/>
              <p:nvPr/>
            </p:nvSpPr>
            <p:spPr>
              <a:xfrm>
                <a:off x="1775805" y="4496919"/>
                <a:ext cx="2096674" cy="230832"/>
              </a:xfrm>
              <a:prstGeom prst="rect">
                <a:avLst/>
              </a:prstGeom>
              <a:noFill/>
            </p:spPr>
            <p:txBody>
              <a:bodyPr wrap="square" rtlCol="0">
                <a:spAutoFit/>
              </a:bodyPr>
              <a:lstStyle/>
              <a:p>
                <a:r>
                  <a:rPr lang="en-US" sz="900" dirty="0" smtClean="0">
                    <a:latin typeface="Helvetica"/>
                    <a:cs typeface="Helvetica"/>
                  </a:rPr>
                  <a:t>Localization (-) / Correlation (- -)</a:t>
                </a:r>
                <a:endParaRPr lang="en-US" sz="900" dirty="0">
                  <a:latin typeface="Helvetica"/>
                  <a:cs typeface="Helvetica"/>
                </a:endParaRPr>
              </a:p>
            </p:txBody>
          </p:sp>
          <p:sp>
            <p:nvSpPr>
              <p:cNvPr id="25" name="TextBox 24"/>
              <p:cNvSpPr txBox="1"/>
              <p:nvPr/>
            </p:nvSpPr>
            <p:spPr>
              <a:xfrm>
                <a:off x="2181165" y="1611913"/>
                <a:ext cx="2096674" cy="230832"/>
              </a:xfrm>
              <a:prstGeom prst="rect">
                <a:avLst/>
              </a:prstGeom>
              <a:noFill/>
            </p:spPr>
            <p:txBody>
              <a:bodyPr wrap="square" rtlCol="0">
                <a:spAutoFit/>
              </a:bodyPr>
              <a:lstStyle/>
              <a:p>
                <a:r>
                  <a:rPr lang="en-US" sz="900" dirty="0" smtClean="0">
                    <a:latin typeface="Helvetica"/>
                    <a:cs typeface="Helvetica"/>
                  </a:rPr>
                  <a:t>Number of pairs</a:t>
                </a:r>
                <a:endParaRPr lang="en-US" sz="900" dirty="0">
                  <a:latin typeface="Helvetica"/>
                  <a:cs typeface="Helvetica"/>
                </a:endParaRPr>
              </a:p>
            </p:txBody>
          </p:sp>
        </p:grpSp>
        <p:grpSp>
          <p:nvGrpSpPr>
            <p:cNvPr id="19" name="Group 18"/>
            <p:cNvGrpSpPr/>
            <p:nvPr/>
          </p:nvGrpSpPr>
          <p:grpSpPr>
            <a:xfrm>
              <a:off x="3872479" y="4392372"/>
              <a:ext cx="664919" cy="222915"/>
              <a:chOff x="3872479" y="4392372"/>
              <a:chExt cx="664919" cy="222915"/>
            </a:xfrm>
          </p:grpSpPr>
          <p:sp>
            <p:nvSpPr>
              <p:cNvPr id="21" name="Rectangle 20"/>
              <p:cNvSpPr/>
              <p:nvPr/>
            </p:nvSpPr>
            <p:spPr>
              <a:xfrm>
                <a:off x="3872479" y="4467411"/>
                <a:ext cx="516006" cy="1478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4066751" y="4392372"/>
                <a:ext cx="470647" cy="215444"/>
              </a:xfrm>
              <a:prstGeom prst="rect">
                <a:avLst/>
              </a:prstGeom>
              <a:noFill/>
            </p:spPr>
            <p:txBody>
              <a:bodyPr wrap="square" rtlCol="0">
                <a:spAutoFit/>
              </a:bodyPr>
              <a:lstStyle/>
              <a:p>
                <a:r>
                  <a:rPr lang="en-US" sz="800" dirty="0" smtClean="0">
                    <a:latin typeface="Helvetica"/>
                    <a:cs typeface="Helvetica"/>
                  </a:rPr>
                  <a:t>1.5</a:t>
                </a:r>
                <a:endParaRPr lang="en-US" sz="800" dirty="0">
                  <a:latin typeface="Helvetica"/>
                  <a:cs typeface="Helvetica"/>
                </a:endParaRPr>
              </a:p>
            </p:txBody>
          </p:sp>
        </p:grpSp>
        <p:sp>
          <p:nvSpPr>
            <p:cNvPr id="20" name="TextBox 19"/>
            <p:cNvSpPr txBox="1"/>
            <p:nvPr/>
          </p:nvSpPr>
          <p:spPr>
            <a:xfrm>
              <a:off x="4028431" y="1672733"/>
              <a:ext cx="470647" cy="215444"/>
            </a:xfrm>
            <a:prstGeom prst="rect">
              <a:avLst/>
            </a:prstGeom>
            <a:noFill/>
          </p:spPr>
          <p:txBody>
            <a:bodyPr wrap="square" rtlCol="0">
              <a:spAutoFit/>
            </a:bodyPr>
            <a:lstStyle/>
            <a:p>
              <a:r>
                <a:rPr lang="en-US" sz="800" dirty="0" smtClean="0">
                  <a:latin typeface="Helvetica"/>
                  <a:cs typeface="Helvetica"/>
                </a:rPr>
                <a:t>x 10</a:t>
              </a:r>
              <a:r>
                <a:rPr lang="en-US" sz="800" baseline="30000" dirty="0" smtClean="0">
                  <a:latin typeface="Helvetica"/>
                  <a:cs typeface="Helvetica"/>
                </a:rPr>
                <a:t>7</a:t>
              </a:r>
              <a:endParaRPr lang="en-US" sz="800" baseline="30000" dirty="0">
                <a:latin typeface="Helvetica"/>
                <a:cs typeface="Helvetica"/>
              </a:endParaRPr>
            </a:p>
          </p:txBody>
        </p:sp>
      </p:grpSp>
      <p:grpSp>
        <p:nvGrpSpPr>
          <p:cNvPr id="26" name="Group 25"/>
          <p:cNvGrpSpPr/>
          <p:nvPr/>
        </p:nvGrpSpPr>
        <p:grpSpPr>
          <a:xfrm>
            <a:off x="4794504" y="911831"/>
            <a:ext cx="3764242" cy="3117940"/>
            <a:chOff x="4809744" y="1649874"/>
            <a:chExt cx="3764242" cy="3117940"/>
          </a:xfrm>
        </p:grpSpPr>
        <p:grpSp>
          <p:nvGrpSpPr>
            <p:cNvPr id="27" name="Group 26"/>
            <p:cNvGrpSpPr/>
            <p:nvPr/>
          </p:nvGrpSpPr>
          <p:grpSpPr>
            <a:xfrm>
              <a:off x="4809744" y="1649874"/>
              <a:ext cx="3611245" cy="3117940"/>
              <a:chOff x="4809744" y="1609344"/>
              <a:chExt cx="3611245" cy="3117940"/>
            </a:xfrm>
          </p:grpSpPr>
          <p:pic>
            <p:nvPicPr>
              <p:cNvPr id="32" name="Picture 31" descr="elfone_alllevs_OPvsON_U_WIND_COMPONENT.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9744" y="1773936"/>
                <a:ext cx="3611245" cy="2787015"/>
              </a:xfrm>
              <a:prstGeom prst="rect">
                <a:avLst/>
              </a:prstGeom>
            </p:spPr>
          </p:pic>
          <p:sp>
            <p:nvSpPr>
              <p:cNvPr id="33" name="TextBox 32"/>
              <p:cNvSpPr txBox="1"/>
              <p:nvPr/>
            </p:nvSpPr>
            <p:spPr>
              <a:xfrm>
                <a:off x="5811897" y="4496452"/>
                <a:ext cx="2096674" cy="230832"/>
              </a:xfrm>
              <a:prstGeom prst="rect">
                <a:avLst/>
              </a:prstGeom>
              <a:noFill/>
            </p:spPr>
            <p:txBody>
              <a:bodyPr wrap="square" rtlCol="0">
                <a:spAutoFit/>
              </a:bodyPr>
              <a:lstStyle/>
              <a:p>
                <a:r>
                  <a:rPr lang="en-US" sz="900" dirty="0" smtClean="0">
                    <a:latin typeface="Helvetica"/>
                    <a:cs typeface="Helvetica"/>
                  </a:rPr>
                  <a:t>Localization (-) / Correlation (- -)</a:t>
                </a:r>
                <a:endParaRPr lang="en-US" sz="900" dirty="0">
                  <a:latin typeface="Helvetica"/>
                  <a:cs typeface="Helvetica"/>
                </a:endParaRPr>
              </a:p>
            </p:txBody>
          </p:sp>
          <p:sp>
            <p:nvSpPr>
              <p:cNvPr id="34" name="TextBox 33"/>
              <p:cNvSpPr txBox="1"/>
              <p:nvPr/>
            </p:nvSpPr>
            <p:spPr>
              <a:xfrm>
                <a:off x="6230769" y="1609344"/>
                <a:ext cx="2096674" cy="230832"/>
              </a:xfrm>
              <a:prstGeom prst="rect">
                <a:avLst/>
              </a:prstGeom>
              <a:noFill/>
            </p:spPr>
            <p:txBody>
              <a:bodyPr wrap="square" rtlCol="0">
                <a:spAutoFit/>
              </a:bodyPr>
              <a:lstStyle/>
              <a:p>
                <a:r>
                  <a:rPr lang="en-US" sz="900" dirty="0" smtClean="0">
                    <a:latin typeface="Helvetica"/>
                    <a:cs typeface="Helvetica"/>
                  </a:rPr>
                  <a:t>Number of pairs</a:t>
                </a:r>
                <a:endParaRPr lang="en-US" sz="900" dirty="0">
                  <a:latin typeface="Helvetica"/>
                  <a:cs typeface="Helvetica"/>
                </a:endParaRPr>
              </a:p>
            </p:txBody>
          </p:sp>
        </p:grpSp>
        <p:grpSp>
          <p:nvGrpSpPr>
            <p:cNvPr id="28" name="Group 27"/>
            <p:cNvGrpSpPr/>
            <p:nvPr/>
          </p:nvGrpSpPr>
          <p:grpSpPr>
            <a:xfrm>
              <a:off x="7909067" y="4389425"/>
              <a:ext cx="664919" cy="222915"/>
              <a:chOff x="4024879" y="4544772"/>
              <a:chExt cx="664919" cy="222915"/>
            </a:xfrm>
          </p:grpSpPr>
          <p:sp>
            <p:nvSpPr>
              <p:cNvPr id="30" name="Rectangle 29"/>
              <p:cNvSpPr/>
              <p:nvPr/>
            </p:nvSpPr>
            <p:spPr>
              <a:xfrm>
                <a:off x="4024879" y="4619811"/>
                <a:ext cx="516006" cy="14787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TextBox 30"/>
              <p:cNvSpPr txBox="1"/>
              <p:nvPr/>
            </p:nvSpPr>
            <p:spPr>
              <a:xfrm>
                <a:off x="4219151" y="4544772"/>
                <a:ext cx="470647" cy="215444"/>
              </a:xfrm>
              <a:prstGeom prst="rect">
                <a:avLst/>
              </a:prstGeom>
              <a:noFill/>
            </p:spPr>
            <p:txBody>
              <a:bodyPr wrap="square" rtlCol="0">
                <a:spAutoFit/>
              </a:bodyPr>
              <a:lstStyle/>
              <a:p>
                <a:r>
                  <a:rPr lang="en-US" sz="800" dirty="0" smtClean="0">
                    <a:latin typeface="Helvetica"/>
                    <a:cs typeface="Helvetica"/>
                  </a:rPr>
                  <a:t>1.5</a:t>
                </a:r>
                <a:endParaRPr lang="en-US" sz="800" dirty="0">
                  <a:latin typeface="Helvetica"/>
                  <a:cs typeface="Helvetica"/>
                </a:endParaRPr>
              </a:p>
            </p:txBody>
          </p:sp>
        </p:grpSp>
        <p:sp>
          <p:nvSpPr>
            <p:cNvPr id="29" name="TextBox 28"/>
            <p:cNvSpPr txBox="1"/>
            <p:nvPr/>
          </p:nvSpPr>
          <p:spPr>
            <a:xfrm>
              <a:off x="8065836" y="1675961"/>
              <a:ext cx="470647" cy="215444"/>
            </a:xfrm>
            <a:prstGeom prst="rect">
              <a:avLst/>
            </a:prstGeom>
            <a:noFill/>
          </p:spPr>
          <p:txBody>
            <a:bodyPr wrap="square" rtlCol="0">
              <a:spAutoFit/>
            </a:bodyPr>
            <a:lstStyle/>
            <a:p>
              <a:r>
                <a:rPr lang="en-US" sz="800" dirty="0" smtClean="0">
                  <a:latin typeface="Helvetica"/>
                  <a:cs typeface="Helvetica"/>
                </a:rPr>
                <a:t>x 10</a:t>
              </a:r>
              <a:r>
                <a:rPr lang="en-US" sz="800" baseline="30000" dirty="0" smtClean="0">
                  <a:latin typeface="Helvetica"/>
                  <a:cs typeface="Helvetica"/>
                </a:rPr>
                <a:t>7</a:t>
              </a:r>
              <a:endParaRPr lang="en-US" sz="800" baseline="30000" dirty="0">
                <a:latin typeface="Helvetica"/>
                <a:cs typeface="Helvetica"/>
              </a:endParaRPr>
            </a:p>
          </p:txBody>
        </p:sp>
      </p:grpSp>
    </p:spTree>
    <p:extLst>
      <p:ext uri="{BB962C8B-B14F-4D97-AF65-F5344CB8AC3E}">
        <p14:creationId xmlns:p14="http://schemas.microsoft.com/office/powerpoint/2010/main" val="24769139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ELFs in WRF Regional Model</a:t>
            </a:r>
            <a:endParaRPr lang="en-US" sz="2800" dirty="0">
              <a:solidFill>
                <a:schemeClr val="bg1"/>
              </a:solidFill>
            </a:endParaRPr>
          </a:p>
        </p:txBody>
      </p:sp>
      <p:graphicFrame>
        <p:nvGraphicFramePr>
          <p:cNvPr id="35" name="Table 34"/>
          <p:cNvGraphicFramePr>
            <a:graphicFrameLocks noGrp="1"/>
          </p:cNvGraphicFramePr>
          <p:nvPr>
            <p:extLst>
              <p:ext uri="{D42A27DB-BD31-4B8C-83A1-F6EECF244321}">
                <p14:modId xmlns:p14="http://schemas.microsoft.com/office/powerpoint/2010/main" val="4019005269"/>
              </p:ext>
            </p:extLst>
          </p:nvPr>
        </p:nvGraphicFramePr>
        <p:xfrm>
          <a:off x="457200" y="1295400"/>
          <a:ext cx="8294863" cy="4255488"/>
        </p:xfrm>
        <a:graphic>
          <a:graphicData uri="http://schemas.openxmlformats.org/drawingml/2006/table">
            <a:tbl>
              <a:tblPr firstRow="1" bandRow="1">
                <a:tableStyleId>{5C22544A-7EE6-4342-B048-85BDC9FD1C3A}</a:tableStyleId>
              </a:tblPr>
              <a:tblGrid>
                <a:gridCol w="1722990"/>
                <a:gridCol w="6571873"/>
              </a:tblGrid>
              <a:tr h="618984">
                <a:tc>
                  <a:txBody>
                    <a:bodyPr/>
                    <a:lstStyle/>
                    <a:p>
                      <a:r>
                        <a:rPr lang="en-US" sz="2000" b="1" kern="1200" dirty="0" smtClean="0">
                          <a:solidFill>
                            <a:schemeClr val="lt1"/>
                          </a:solidFill>
                          <a:effectLst/>
                          <a:latin typeface="+mn-lt"/>
                          <a:ea typeface="+mn-ea"/>
                          <a:cs typeface="+mn-cs"/>
                        </a:rPr>
                        <a:t>Exp. name</a:t>
                      </a:r>
                      <a:r>
                        <a:rPr lang="en-US" sz="2000" dirty="0" smtClean="0">
                          <a:effectLst/>
                        </a:rPr>
                        <a:t> </a:t>
                      </a:r>
                      <a:endParaRPr lang="en-US" sz="2000" dirty="0"/>
                    </a:p>
                  </a:txBody>
                  <a:tcPr anchor="ctr">
                    <a:solidFill>
                      <a:schemeClr val="bg1">
                        <a:lumMod val="50000"/>
                      </a:schemeClr>
                    </a:solidFill>
                  </a:tcPr>
                </a:tc>
                <a:tc>
                  <a:txBody>
                    <a:bodyPr/>
                    <a:lstStyle/>
                    <a:p>
                      <a:r>
                        <a:rPr lang="en-US" sz="2000" b="1" kern="1200" dirty="0" smtClean="0">
                          <a:solidFill>
                            <a:schemeClr val="lt1"/>
                          </a:solidFill>
                          <a:effectLst/>
                          <a:latin typeface="+mn-lt"/>
                          <a:ea typeface="+mn-ea"/>
                          <a:cs typeface="+mn-cs"/>
                        </a:rPr>
                        <a:t>Applied localization function</a:t>
                      </a:r>
                      <a:r>
                        <a:rPr lang="en-US" sz="2000" dirty="0" smtClean="0">
                          <a:effectLst/>
                        </a:rPr>
                        <a:t> </a:t>
                      </a:r>
                      <a:endParaRPr lang="en-US" sz="2000" dirty="0"/>
                    </a:p>
                  </a:txBody>
                  <a:tcPr anchor="ctr">
                    <a:solidFill>
                      <a:schemeClr val="bg1">
                        <a:lumMod val="50000"/>
                      </a:schemeClr>
                    </a:solidFill>
                  </a:tcPr>
                </a:tc>
              </a:tr>
              <a:tr h="618984">
                <a:tc>
                  <a:txBody>
                    <a:bodyPr/>
                    <a:lstStyle/>
                    <a:p>
                      <a:r>
                        <a:rPr lang="en-US" sz="2000" dirty="0" smtClean="0"/>
                        <a:t>GC0.1</a:t>
                      </a:r>
                      <a:endParaRPr lang="en-US" sz="2000" dirty="0"/>
                    </a:p>
                  </a:txBody>
                  <a:tcPr anchor="ctr">
                    <a:solidFill>
                      <a:schemeClr val="bg1"/>
                    </a:solidFill>
                  </a:tcPr>
                </a:tc>
                <a:tc>
                  <a:txBody>
                    <a:bodyPr/>
                    <a:lstStyle/>
                    <a:p>
                      <a:r>
                        <a:rPr lang="en-US" sz="2000" kern="1200" dirty="0" smtClean="0">
                          <a:solidFill>
                            <a:schemeClr val="dk1"/>
                          </a:solidFill>
                          <a:effectLst/>
                          <a:latin typeface="+mn-lt"/>
                          <a:ea typeface="+mn-ea"/>
                          <a:cs typeface="+mn-cs"/>
                        </a:rPr>
                        <a:t>GC localization function with half-width of 0.1 radians. </a:t>
                      </a:r>
                      <a:endParaRPr lang="en-US" sz="2000" dirty="0"/>
                    </a:p>
                  </a:txBody>
                  <a:tcPr anchor="ctr">
                    <a:solidFill>
                      <a:schemeClr val="bg1"/>
                    </a:solidFill>
                  </a:tcPr>
                </a:tc>
              </a:tr>
              <a:tr h="618984">
                <a:tc>
                  <a:txBody>
                    <a:bodyPr/>
                    <a:lstStyle/>
                    <a:p>
                      <a:r>
                        <a:rPr lang="en-US" sz="2000" kern="1200" dirty="0" err="1" smtClean="0">
                          <a:solidFill>
                            <a:schemeClr val="dk1"/>
                          </a:solidFill>
                          <a:effectLst/>
                          <a:latin typeface="+mn-lt"/>
                          <a:ea typeface="+mn-ea"/>
                          <a:cs typeface="+mn-cs"/>
                        </a:rPr>
                        <a:t>ELFOneA</a:t>
                      </a:r>
                      <a:r>
                        <a:rPr lang="en-US" sz="2000" dirty="0" smtClean="0">
                          <a:effectLst/>
                        </a:rPr>
                        <a:t> </a:t>
                      </a:r>
                      <a:endParaRPr lang="en-US" sz="2000" dirty="0"/>
                    </a:p>
                  </a:txBody>
                  <a:tcPr anchor="ctr">
                    <a:solidFill>
                      <a:schemeClr val="bg1">
                        <a:lumMod val="85000"/>
                      </a:schemeClr>
                    </a:solidFill>
                  </a:tcPr>
                </a:tc>
                <a:tc>
                  <a:txBody>
                    <a:bodyPr/>
                    <a:lstStyle/>
                    <a:p>
                      <a:r>
                        <a:rPr lang="en-US" sz="2000" kern="1200" dirty="0" smtClean="0">
                          <a:solidFill>
                            <a:schemeClr val="dk1"/>
                          </a:solidFill>
                          <a:effectLst/>
                          <a:latin typeface="+mn-lt"/>
                          <a:ea typeface="+mn-ea"/>
                          <a:cs typeface="+mn-cs"/>
                        </a:rPr>
                        <a:t>One horizontal and one vertical ELFF that are computed from the output of GC0.1.</a:t>
                      </a:r>
                      <a:r>
                        <a:rPr lang="en-US" sz="2000" dirty="0" smtClean="0">
                          <a:effectLst/>
                        </a:rPr>
                        <a:t> </a:t>
                      </a:r>
                      <a:endParaRPr lang="en-US" sz="2000" dirty="0"/>
                    </a:p>
                  </a:txBody>
                  <a:tcPr anchor="ctr">
                    <a:solidFill>
                      <a:schemeClr val="bg1">
                        <a:lumMod val="85000"/>
                      </a:schemeClr>
                    </a:solidFill>
                  </a:tcPr>
                </a:tc>
              </a:tr>
              <a:tr h="618984">
                <a:tc>
                  <a:txBody>
                    <a:bodyPr/>
                    <a:lstStyle/>
                    <a:p>
                      <a:r>
                        <a:rPr lang="en-US" sz="2000" kern="1200" dirty="0" err="1" smtClean="0">
                          <a:solidFill>
                            <a:schemeClr val="dk1"/>
                          </a:solidFill>
                          <a:effectLst/>
                          <a:latin typeface="+mn-lt"/>
                          <a:ea typeface="+mn-ea"/>
                          <a:cs typeface="+mn-cs"/>
                        </a:rPr>
                        <a:t>ELFOnePN</a:t>
                      </a:r>
                      <a:endParaRPr lang="en-US" sz="2000" dirty="0"/>
                    </a:p>
                  </a:txBody>
                  <a:tcPr anchor="ctr">
                    <a:solidFill>
                      <a:schemeClr val="bg1"/>
                    </a:solidFill>
                  </a:tcPr>
                </a:tc>
                <a:tc>
                  <a:txBody>
                    <a:bodyPr/>
                    <a:lstStyle/>
                    <a:p>
                      <a:r>
                        <a:rPr lang="en-US" sz="2000" kern="1200" dirty="0" smtClean="0">
                          <a:solidFill>
                            <a:schemeClr val="dk1"/>
                          </a:solidFill>
                          <a:effectLst/>
                          <a:latin typeface="+mn-lt"/>
                          <a:ea typeface="+mn-ea"/>
                          <a:cs typeface="+mn-cs"/>
                        </a:rPr>
                        <a:t>From the output of GC0.1, two horizontal and two vertical ELFFs that vary with precipitating and non-precipitating regions.</a:t>
                      </a:r>
                      <a:r>
                        <a:rPr lang="en-US" sz="2000" dirty="0" smtClean="0">
                          <a:effectLst/>
                        </a:rPr>
                        <a:t> </a:t>
                      </a:r>
                      <a:endParaRPr lang="en-US" sz="2000" dirty="0"/>
                    </a:p>
                  </a:txBody>
                  <a:tcPr anchor="ctr">
                    <a:solidFill>
                      <a:schemeClr val="bg1"/>
                    </a:solidFill>
                  </a:tcPr>
                </a:tc>
              </a:tr>
              <a:tr h="618984">
                <a:tc>
                  <a:txBody>
                    <a:bodyPr/>
                    <a:lstStyle/>
                    <a:p>
                      <a:r>
                        <a:rPr lang="en-US" sz="2000" kern="1200" dirty="0" err="1" smtClean="0">
                          <a:solidFill>
                            <a:schemeClr val="dk1"/>
                          </a:solidFill>
                          <a:effectLst/>
                          <a:latin typeface="+mn-lt"/>
                          <a:ea typeface="+mn-ea"/>
                          <a:cs typeface="+mn-cs"/>
                        </a:rPr>
                        <a:t>ELFObsPN</a:t>
                      </a:r>
                      <a:endParaRPr lang="en-US" sz="2000" dirty="0"/>
                    </a:p>
                  </a:txBody>
                  <a:tcPr anchor="ctr">
                    <a:solidFill>
                      <a:schemeClr val="bg1">
                        <a:lumMod val="85000"/>
                      </a:schemeClr>
                    </a:solidFill>
                  </a:tcPr>
                </a:tc>
                <a:tc>
                  <a:txBody>
                    <a:bodyPr/>
                    <a:lstStyle/>
                    <a:p>
                      <a:r>
                        <a:rPr lang="en-US" sz="2000" kern="1200" dirty="0" smtClean="0">
                          <a:solidFill>
                            <a:schemeClr val="dk1"/>
                          </a:solidFill>
                          <a:effectLst/>
                          <a:latin typeface="+mn-lt"/>
                          <a:ea typeface="+mn-ea"/>
                          <a:cs typeface="+mn-cs"/>
                        </a:rPr>
                        <a:t>From the output of GC0.1, one horizontal and one vertical ELFF of temperature and one horizontal and one vertical ELFF of u- and v-wind for precipitating regions, and similarly four ELFFs for non-precipitating regions.</a:t>
                      </a:r>
                      <a:r>
                        <a:rPr lang="en-US" sz="2000" dirty="0" smtClean="0">
                          <a:effectLst/>
                        </a:rPr>
                        <a:t> </a:t>
                      </a:r>
                      <a:endParaRPr lang="en-US" sz="2000" dirty="0"/>
                    </a:p>
                  </a:txBody>
                  <a:tcPr anchor="ctr">
                    <a:solidFill>
                      <a:schemeClr val="bg1">
                        <a:lumMod val="85000"/>
                      </a:schemeClr>
                    </a:solidFill>
                  </a:tcPr>
                </a:tc>
              </a:tr>
            </a:tbl>
          </a:graphicData>
        </a:graphic>
      </p:graphicFrame>
    </p:spTree>
    <p:extLst>
      <p:ext uri="{BB962C8B-B14F-4D97-AF65-F5344CB8AC3E}">
        <p14:creationId xmlns:p14="http://schemas.microsoft.com/office/powerpoint/2010/main" val="659097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r>
              <a:rPr lang="sk-SK" smtClean="0"/>
              <a:t>Nanjing DA Tutorial, 29 Aug. 2017</a:t>
            </a:r>
            <a:endParaRPr lang="en-US" dirty="0"/>
          </a:p>
        </p:txBody>
      </p:sp>
      <p:sp>
        <p:nvSpPr>
          <p:cNvPr id="7" name="TextBox 6"/>
          <p:cNvSpPr txBox="1"/>
          <p:nvPr/>
        </p:nvSpPr>
        <p:spPr>
          <a:xfrm>
            <a:off x="0" y="0"/>
            <a:ext cx="9144000" cy="559127"/>
          </a:xfrm>
          <a:prstGeom prst="rect">
            <a:avLst/>
          </a:prstGeom>
          <a:solidFill>
            <a:srgbClr val="3366FF"/>
          </a:solidFill>
        </p:spPr>
        <p:txBody>
          <a:bodyPr wrap="square" rtlCol="0">
            <a:spAutoFit/>
          </a:bodyPr>
          <a:lstStyle/>
          <a:p>
            <a:pPr algn="ctr">
              <a:lnSpc>
                <a:spcPct val="110000"/>
              </a:lnSpc>
            </a:pPr>
            <a:r>
              <a:rPr lang="en-US" sz="2800" dirty="0">
                <a:solidFill>
                  <a:srgbClr val="FFFFFF"/>
                </a:solidFill>
              </a:rPr>
              <a:t>Average Temperature RMSE for GC0.1 and ELFs</a:t>
            </a:r>
          </a:p>
        </p:txBody>
      </p:sp>
      <p:sp>
        <p:nvSpPr>
          <p:cNvPr id="5" name="Content Placeholder 3"/>
          <p:cNvSpPr txBox="1">
            <a:spLocks/>
          </p:cNvSpPr>
          <p:nvPr/>
        </p:nvSpPr>
        <p:spPr>
          <a:xfrm>
            <a:off x="5715000" y="914400"/>
            <a:ext cx="3300167" cy="4678599"/>
          </a:xfrm>
          <a:prstGeom prst="rect">
            <a:avLst/>
          </a:prstGeom>
        </p:spPr>
        <p:txBody>
          <a:bodyPr>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400"/>
              </a:spcBef>
              <a:spcAft>
                <a:spcPts val="400"/>
              </a:spcAft>
              <a:buNone/>
            </a:pPr>
            <a:r>
              <a:rPr lang="en-US" sz="1800" dirty="0" err="1" smtClean="0"/>
              <a:t>ELFOneA</a:t>
            </a:r>
            <a:r>
              <a:rPr lang="en-US" sz="1800" dirty="0" smtClean="0"/>
              <a:t> </a:t>
            </a:r>
            <a:r>
              <a:rPr lang="en-US" sz="1800" dirty="0"/>
              <a:t>yields slightly </a:t>
            </a:r>
            <a:r>
              <a:rPr lang="en-US" sz="1800" dirty="0" smtClean="0"/>
              <a:t>smaller </a:t>
            </a:r>
            <a:r>
              <a:rPr lang="en-US" sz="1800" dirty="0"/>
              <a:t>(but statistically significant</a:t>
            </a:r>
            <a:r>
              <a:rPr lang="en-US" sz="1800" dirty="0" smtClean="0"/>
              <a:t>) RMSE than GC0.1.</a:t>
            </a:r>
            <a:endParaRPr lang="en-US" sz="1800" dirty="0"/>
          </a:p>
          <a:p>
            <a:pPr marL="0" indent="0">
              <a:spcBef>
                <a:spcPts val="400"/>
              </a:spcBef>
              <a:spcAft>
                <a:spcPts val="400"/>
              </a:spcAft>
              <a:buNone/>
            </a:pPr>
            <a:r>
              <a:rPr lang="en-US" sz="1800" dirty="0" err="1" smtClean="0"/>
              <a:t>ELFOnePN</a:t>
            </a:r>
            <a:r>
              <a:rPr lang="en-US" sz="1800" dirty="0" smtClean="0"/>
              <a:t> has slightly </a:t>
            </a:r>
            <a:r>
              <a:rPr lang="en-US" sz="1800" dirty="0"/>
              <a:t>smaller (but statistically significant) </a:t>
            </a:r>
            <a:r>
              <a:rPr lang="en-US" sz="1800" dirty="0" smtClean="0"/>
              <a:t>RMSE than GC0.1 and </a:t>
            </a:r>
            <a:r>
              <a:rPr lang="en-US" sz="1800" dirty="0" err="1" smtClean="0"/>
              <a:t>ELFOneA</a:t>
            </a:r>
            <a:r>
              <a:rPr lang="en-US" sz="1800" dirty="0" smtClean="0"/>
              <a:t>, </a:t>
            </a:r>
            <a:r>
              <a:rPr lang="en-US" sz="1800" dirty="0"/>
              <a:t>t</a:t>
            </a:r>
            <a:r>
              <a:rPr lang="en-US" sz="1800" dirty="0" smtClean="0"/>
              <a:t>hus </a:t>
            </a:r>
            <a:r>
              <a:rPr lang="en-US" sz="1800" dirty="0"/>
              <a:t>the advantages </a:t>
            </a:r>
            <a:r>
              <a:rPr lang="en-US" sz="1800" dirty="0" smtClean="0"/>
              <a:t>of varying </a:t>
            </a:r>
            <a:r>
              <a:rPr lang="en-US" sz="1800" dirty="0"/>
              <a:t>localization for precipitation and non-precipitating regions are </a:t>
            </a:r>
            <a:r>
              <a:rPr lang="en-US" sz="1800" dirty="0" smtClean="0"/>
              <a:t>demonstrated.</a:t>
            </a:r>
          </a:p>
          <a:p>
            <a:pPr marL="0" indent="0">
              <a:spcBef>
                <a:spcPts val="400"/>
              </a:spcBef>
              <a:spcAft>
                <a:spcPts val="400"/>
              </a:spcAft>
              <a:buNone/>
            </a:pPr>
            <a:r>
              <a:rPr lang="en-US" sz="1800" dirty="0" smtClean="0"/>
              <a:t>But </a:t>
            </a:r>
            <a:r>
              <a:rPr lang="en-US" sz="1800" dirty="0"/>
              <a:t>the localization functions varying by observation </a:t>
            </a:r>
            <a:r>
              <a:rPr lang="en-US" sz="1800" dirty="0" smtClean="0"/>
              <a:t>types (</a:t>
            </a:r>
            <a:r>
              <a:rPr lang="en-US" sz="1800" dirty="0" err="1" smtClean="0"/>
              <a:t>ELFObsPN</a:t>
            </a:r>
            <a:r>
              <a:rPr lang="en-US" sz="1800" dirty="0" smtClean="0"/>
              <a:t>) </a:t>
            </a:r>
            <a:r>
              <a:rPr lang="en-US" sz="1800" dirty="0"/>
              <a:t>do not show additional </a:t>
            </a:r>
            <a:r>
              <a:rPr lang="en-US" sz="1800" dirty="0" smtClean="0"/>
              <a:t>benefits than </a:t>
            </a:r>
            <a:r>
              <a:rPr lang="en-US" sz="1800" dirty="0" err="1" smtClean="0"/>
              <a:t>ELFOnePN</a:t>
            </a:r>
            <a:r>
              <a:rPr lang="en-US" sz="1800" dirty="0" smtClean="0"/>
              <a:t>. </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44343" b="-2"/>
          <a:stretch/>
        </p:blipFill>
        <p:spPr bwMode="auto">
          <a:xfrm>
            <a:off x="228600" y="914400"/>
            <a:ext cx="5596128" cy="4030852"/>
          </a:xfrm>
          <a:prstGeom prst="rect">
            <a:avLst/>
          </a:prstGeom>
          <a:ln>
            <a:noFill/>
          </a:ln>
          <a:extLst>
            <a:ext uri="{FAA26D3D-D897-4be2-8F04-BA451C77F1D7}">
              <ma14:placeholderFlag xmlns:ma14="http://schemas.microsoft.com/office/mac/drawingml/2011/main"/>
            </a:ext>
            <a:ext uri="{53640926-AAD7-44d8-BBD7-CCE9431645EC}">
              <a14:shadowObscured xmlns="" xmlns:a14="http://schemas.microsoft.com/office/drawing/2010/main"/>
            </a:ext>
          </a:extLst>
        </p:spPr>
      </p:pic>
    </p:spTree>
    <p:extLst>
      <p:ext uri="{BB962C8B-B14F-4D97-AF65-F5344CB8AC3E}">
        <p14:creationId xmlns:p14="http://schemas.microsoft.com/office/powerpoint/2010/main" val="1474035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4801314"/>
          </a:xfrm>
          <a:prstGeom prst="rect">
            <a:avLst/>
          </a:prstGeom>
          <a:noFill/>
        </p:spPr>
        <p:txBody>
          <a:bodyPr wrap="square" rtlCol="0">
            <a:spAutoFit/>
          </a:bodyPr>
          <a:lstStyle/>
          <a:p>
            <a:endParaRPr lang="en-US" dirty="0" smtClean="0"/>
          </a:p>
          <a:p>
            <a:endParaRPr lang="en-US" dirty="0" smtClean="0"/>
          </a:p>
          <a:p>
            <a:pPr marL="342900" indent="-342900">
              <a:spcAft>
                <a:spcPts val="1800"/>
              </a:spcAft>
              <a:buFont typeface="Wingdings" charset="2"/>
              <a:buChar char="§"/>
            </a:pPr>
            <a:r>
              <a:rPr lang="en-US" dirty="0" smtClean="0"/>
              <a:t>Many methods for estimating localization.</a:t>
            </a:r>
          </a:p>
          <a:p>
            <a:pPr marL="342900" indent="-342900">
              <a:spcAft>
                <a:spcPts val="1800"/>
              </a:spcAft>
              <a:buFont typeface="Wingdings" charset="2"/>
              <a:buChar char="§"/>
            </a:pPr>
            <a:r>
              <a:rPr lang="en-US" dirty="0" smtClean="0"/>
              <a:t>Often produce similar results.</a:t>
            </a:r>
            <a:endParaRPr lang="en-US" dirty="0"/>
          </a:p>
          <a:p>
            <a:pPr marL="342900" indent="-342900">
              <a:spcAft>
                <a:spcPts val="1800"/>
              </a:spcAft>
              <a:buFont typeface="Wingdings" charset="2"/>
              <a:buChar char="§"/>
            </a:pPr>
            <a:r>
              <a:rPr lang="en-US" dirty="0" smtClean="0"/>
              <a:t>Good localization important for small ensembles.</a:t>
            </a:r>
          </a:p>
          <a:p>
            <a:pPr marL="342900" indent="-342900">
              <a:spcAft>
                <a:spcPts val="1800"/>
              </a:spcAft>
              <a:buFont typeface="Wingdings" charset="2"/>
              <a:buChar char="§"/>
            </a:pPr>
            <a:r>
              <a:rPr lang="en-US" dirty="0" smtClean="0"/>
              <a:t>May not matter so much for tails, larger ensembles.</a:t>
            </a:r>
          </a:p>
          <a:p>
            <a:pPr marL="342900" indent="-342900">
              <a:spcAft>
                <a:spcPts val="1800"/>
              </a:spcAft>
              <a:buFont typeface="Wingdings" charset="2"/>
              <a:buChar char="§"/>
            </a:pPr>
            <a:r>
              <a:rPr lang="en-US" dirty="0" smtClean="0"/>
              <a:t>Methods can guide localization for remote sensing.</a:t>
            </a:r>
          </a:p>
          <a:p>
            <a:pPr marL="342900" indent="-342900">
              <a:spcAft>
                <a:spcPts val="1800"/>
              </a:spcAft>
              <a:buFont typeface="Wingdings" charset="2"/>
              <a:buChar char="§"/>
            </a:pPr>
            <a:r>
              <a:rPr lang="en-US" dirty="0" smtClean="0"/>
              <a:t>Automated methods mostly ignore balance issues.</a:t>
            </a:r>
          </a:p>
          <a:p>
            <a:pPr marL="342900" indent="-342900">
              <a:spcAft>
                <a:spcPts val="1800"/>
              </a:spcAft>
              <a:buFont typeface="Wingdings" charset="2"/>
              <a:buChar char="§"/>
            </a:pPr>
            <a:r>
              <a:rPr lang="en-US" dirty="0" smtClean="0"/>
              <a:t>For operational NWP, may be small but important.</a:t>
            </a:r>
          </a:p>
        </p:txBody>
      </p:sp>
      <p:sp>
        <p:nvSpPr>
          <p:cNvPr id="5" name="TextBox 4"/>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cs typeface="Calibri"/>
              </a:rPr>
              <a:t>Conclusions</a:t>
            </a:r>
            <a:endParaRPr lang="en-US"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mj-lt"/>
              <a:cs typeface="Calibri"/>
            </a:endParaRPr>
          </a:p>
        </p:txBody>
      </p:sp>
    </p:spTree>
    <p:extLst>
      <p:ext uri="{BB962C8B-B14F-4D97-AF65-F5344CB8AC3E}">
        <p14:creationId xmlns:p14="http://schemas.microsoft.com/office/powerpoint/2010/main" val="39240508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4" name="TextBox 3"/>
          <p:cNvSpPr txBox="1"/>
          <p:nvPr/>
        </p:nvSpPr>
        <p:spPr>
          <a:xfrm>
            <a:off x="0" y="4800600"/>
            <a:ext cx="9144000" cy="1384995"/>
          </a:xfrm>
          <a:prstGeom prst="rect">
            <a:avLst/>
          </a:prstGeom>
          <a:noFill/>
        </p:spPr>
        <p:txBody>
          <a:bodyPr wrap="square" rtlCol="0">
            <a:spAutoFit/>
          </a:bodyPr>
          <a:lstStyle/>
          <a:p>
            <a:pPr algn="ctr"/>
            <a:r>
              <a:rPr lang="en-US" sz="2000" dirty="0" smtClean="0"/>
              <a:t>Anderson, J., Hoar, T., Raeder, K., Liu, H., Collins, N., Torn, R., Arellano, A., 2009: </a:t>
            </a:r>
            <a:r>
              <a:rPr lang="en-US" sz="2000" i="1" dirty="0" smtClean="0"/>
              <a:t>The Data Assimilation Research </a:t>
            </a:r>
            <a:r>
              <a:rPr lang="en-US" sz="2000" i="1" dirty="0" err="1" smtClean="0"/>
              <a:t>Testbed</a:t>
            </a:r>
            <a:r>
              <a:rPr lang="en-US" sz="2000" i="1" dirty="0" smtClean="0"/>
              <a:t>: A community facility.</a:t>
            </a:r>
          </a:p>
          <a:p>
            <a:pPr algn="ctr"/>
            <a:r>
              <a:rPr lang="en-US" sz="2000" dirty="0" smtClean="0"/>
              <a:t>BAMS, </a:t>
            </a:r>
            <a:r>
              <a:rPr lang="en-US" sz="2000" b="1" dirty="0" smtClean="0"/>
              <a:t>90</a:t>
            </a:r>
            <a:r>
              <a:rPr lang="en-US" sz="2000" dirty="0" smtClean="0"/>
              <a:t>, 1283—1296, </a:t>
            </a:r>
            <a:r>
              <a:rPr lang="en-US" sz="2000" dirty="0" err="1" smtClean="0"/>
              <a:t>doi</a:t>
            </a:r>
            <a:r>
              <a:rPr lang="en-US" sz="2000" dirty="0" smtClean="0"/>
              <a:t>: 10.1175/2009BAMS2618.1 </a:t>
            </a:r>
          </a:p>
          <a:p>
            <a:endParaRPr lang="en-US" dirty="0"/>
          </a:p>
        </p:txBody>
      </p:sp>
      <p:sp>
        <p:nvSpPr>
          <p:cNvPr id="5" name="Rectangle 3"/>
          <p:cNvSpPr txBox="1">
            <a:spLocks noChangeArrowheads="1"/>
          </p:cNvSpPr>
          <p:nvPr/>
        </p:nvSpPr>
        <p:spPr bwMode="auto">
          <a:xfrm>
            <a:off x="266700" y="3886200"/>
            <a:ext cx="8610600" cy="685800"/>
          </a:xfrm>
          <a:prstGeom prst="rect">
            <a:avLst/>
          </a:prstGeom>
          <a:noFill/>
          <a:ln w="9525">
            <a:noFill/>
            <a:miter lim="800000"/>
            <a:headEnd/>
            <a:tailEnd/>
          </a:ln>
        </p:spPr>
        <p:txBody>
          <a:bodyPr>
            <a:prstTxWarp prst="textNoShape">
              <a:avLst/>
            </a:prstTxWarp>
          </a:bodyPr>
          <a:lstStyle/>
          <a:p>
            <a:pPr algn="ctr" eaLnBrk="1" hangingPunct="1">
              <a:spcBef>
                <a:spcPct val="20000"/>
              </a:spcBef>
            </a:pPr>
            <a:r>
              <a:rPr lang="en-US" sz="3200" dirty="0" err="1" smtClean="0"/>
              <a:t>www.image.ucar.edu</a:t>
            </a:r>
            <a:r>
              <a:rPr lang="en-US" sz="3200" dirty="0"/>
              <a:t>/</a:t>
            </a:r>
            <a:r>
              <a:rPr lang="en-US" sz="3200" dirty="0" err="1"/>
              <a:t>DAReS</a:t>
            </a:r>
            <a:r>
              <a:rPr lang="en-US" sz="3200" dirty="0"/>
              <a:t>/</a:t>
            </a:r>
            <a:r>
              <a:rPr lang="en-US" sz="3200" dirty="0" smtClean="0"/>
              <a:t>DART</a:t>
            </a:r>
            <a:endParaRPr lang="en-US" sz="3200" dirty="0"/>
          </a:p>
        </p:txBody>
      </p:sp>
      <p:pic>
        <p:nvPicPr>
          <p:cNvPr id="6" name="Picture 4" descr="Dartboard7"/>
          <p:cNvPicPr>
            <a:picLocks noChangeAspect="1" noChangeArrowheads="1"/>
          </p:cNvPicPr>
          <p:nvPr/>
        </p:nvPicPr>
        <p:blipFill>
          <a:blip r:embed="rId3"/>
          <a:srcRect/>
          <a:stretch>
            <a:fillRect/>
          </a:stretch>
        </p:blipFill>
        <p:spPr bwMode="auto">
          <a:xfrm>
            <a:off x="1377950" y="1600200"/>
            <a:ext cx="6388100" cy="1889125"/>
          </a:xfrm>
          <a:prstGeom prst="rect">
            <a:avLst/>
          </a:prstGeom>
          <a:noFill/>
          <a:ln w="9525">
            <a:noFill/>
            <a:miter lim="800000"/>
            <a:headEnd/>
            <a:tailEnd/>
          </a:ln>
        </p:spPr>
      </p:pic>
      <p:sp>
        <p:nvSpPr>
          <p:cNvPr id="8" name="Title 7"/>
          <p:cNvSpPr>
            <a:spLocks noGrp="1"/>
          </p:cNvSpPr>
          <p:nvPr>
            <p:ph type="title" idx="4294967295"/>
          </p:nvPr>
        </p:nvSpPr>
        <p:spPr>
          <a:xfrm>
            <a:off x="685800" y="381000"/>
            <a:ext cx="7772400" cy="838200"/>
          </a:xfrm>
        </p:spPr>
        <p:txBody>
          <a:bodyPr/>
          <a:lstStyle/>
          <a:p>
            <a:pPr rtl="0" eaLnBrk="0" fontAlgn="base" hangingPunct="0"/>
            <a:r>
              <a:rPr lang="en-US" sz="3200" kern="1200" dirty="0" smtClean="0">
                <a:solidFill>
                  <a:srgbClr val="000000"/>
                </a:solidFill>
                <a:effectLst/>
                <a:latin typeface="Arial"/>
                <a:ea typeface="ＭＳ Ｐゴシック"/>
                <a:cs typeface="ＭＳ Ｐゴシック"/>
              </a:rPr>
              <a:t>Learn more about DART at:</a:t>
            </a:r>
            <a:endParaRPr lang="en-US" dirty="0" smtClean="0">
              <a:effectLst/>
            </a:endParaRPr>
          </a:p>
        </p:txBody>
      </p:sp>
    </p:spTree>
    <p:extLst>
      <p:ext uri="{BB962C8B-B14F-4D97-AF65-F5344CB8AC3E}">
        <p14:creationId xmlns:p14="http://schemas.microsoft.com/office/powerpoint/2010/main" val="29907615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6" name="TextBox 5"/>
          <p:cNvSpPr txBox="1"/>
          <p:nvPr/>
        </p:nvSpPr>
        <p:spPr>
          <a:xfrm>
            <a:off x="381000" y="1066800"/>
            <a:ext cx="8458200" cy="4154983"/>
          </a:xfrm>
          <a:prstGeom prst="rect">
            <a:avLst/>
          </a:prstGeom>
          <a:noFill/>
        </p:spPr>
        <p:txBody>
          <a:bodyPr wrap="square" rtlCol="0">
            <a:spAutoFit/>
          </a:bodyPr>
          <a:lstStyle/>
          <a:p>
            <a:pPr marL="342900" indent="-342900">
              <a:buFont typeface="Wingdings" charset="2"/>
              <a:buChar char="Ø"/>
            </a:pPr>
            <a:r>
              <a:rPr lang="en-US" dirty="0" smtClean="0"/>
              <a:t>Assume all errors are due to ensemble sampling error.</a:t>
            </a:r>
          </a:p>
          <a:p>
            <a:endParaRPr lang="en-US" dirty="0"/>
          </a:p>
          <a:p>
            <a:pPr marL="342900" indent="-342900">
              <a:buFont typeface="Wingdings" charset="2"/>
              <a:buChar char="Ø"/>
            </a:pPr>
            <a:r>
              <a:rPr lang="en-US" dirty="0" smtClean="0"/>
              <a:t>Focus on regression </a:t>
            </a:r>
            <a:r>
              <a:rPr lang="en-US" dirty="0" smtClean="0">
                <a:latin typeface="Arial" charset="0"/>
                <a:ea typeface="ヒラギノ角ゴ Pro W3" charset="0"/>
                <a:cs typeface="ヒラギノ角ゴ Pro W3" charset="0"/>
              </a:rPr>
              <a:t>b=r(</a:t>
            </a:r>
            <a:r>
              <a:rPr lang="en-US" dirty="0" err="1" smtClean="0">
                <a:latin typeface="Symbol" charset="0"/>
                <a:ea typeface="ヒラギノ角ゴ Pro W3" charset="0"/>
                <a:cs typeface="ヒラギノ角ゴ Pro W3" charset="0"/>
              </a:rPr>
              <a:t>s</a:t>
            </a:r>
            <a:r>
              <a:rPr lang="en-US" baseline="-25000" dirty="0" err="1" smtClean="0">
                <a:latin typeface="Arial" charset="0"/>
                <a:ea typeface="ヒラギノ角ゴ Pro W3" charset="0"/>
                <a:cs typeface="ヒラギノ角ゴ Pro W3" charset="0"/>
              </a:rPr>
              <a:t>x</a:t>
            </a:r>
            <a:r>
              <a:rPr lang="en-US" dirty="0" smtClean="0">
                <a:latin typeface="Arial" charset="0"/>
                <a:ea typeface="ヒラギノ角ゴ Pro W3" charset="0"/>
                <a:cs typeface="ヒラギノ角ゴ Pro W3" charset="0"/>
              </a:rPr>
              <a:t>/</a:t>
            </a:r>
            <a:r>
              <a:rPr lang="en-US" dirty="0" err="1" smtClean="0">
                <a:latin typeface="Symbol" charset="0"/>
                <a:ea typeface="ヒラギノ角ゴ Pro W3" charset="0"/>
                <a:cs typeface="ヒラギノ角ゴ Pro W3" charset="0"/>
              </a:rPr>
              <a:t>s</a:t>
            </a:r>
            <a:r>
              <a:rPr lang="en-US" baseline="-25000" dirty="0" err="1" smtClean="0">
                <a:latin typeface="Arial" charset="0"/>
                <a:ea typeface="ヒラギノ角ゴ Pro W3" charset="0"/>
                <a:cs typeface="ヒラギノ角ゴ Pro W3" charset="0"/>
              </a:rPr>
              <a:t>y</a:t>
            </a:r>
            <a:r>
              <a:rPr lang="en-US" dirty="0" smtClean="0">
                <a:latin typeface="Arial" charset="0"/>
                <a:ea typeface="ヒラギノ角ゴ Pro W3" charset="0"/>
                <a:cs typeface="ヒラギノ角ゴ Pro W3" charset="0"/>
              </a:rPr>
              <a:t>),</a:t>
            </a:r>
          </a:p>
          <a:p>
            <a:pPr lvl="1" eaLnBrk="1" hangingPunct="1"/>
            <a:r>
              <a:rPr lang="en-US" dirty="0" smtClean="0">
                <a:latin typeface="Arial" charset="0"/>
                <a:ea typeface="ヒラギノ角ゴ Pro W3" charset="0"/>
                <a:cs typeface="ヒラギノ角ゴ Pro W3" charset="0"/>
              </a:rPr>
              <a:t>r </a:t>
            </a:r>
            <a:r>
              <a:rPr lang="en-US" dirty="0">
                <a:latin typeface="Arial" charset="0"/>
                <a:ea typeface="ヒラギノ角ゴ Pro W3" charset="0"/>
                <a:cs typeface="ヒラギノ角ゴ Pro W3" charset="0"/>
              </a:rPr>
              <a:t>is correlation,</a:t>
            </a:r>
          </a:p>
          <a:p>
            <a:pPr lvl="1" eaLnBrk="1" hangingPunct="1"/>
            <a:r>
              <a:rPr lang="en-US" dirty="0" err="1">
                <a:latin typeface="Symbol" charset="0"/>
                <a:ea typeface="ヒラギノ角ゴ Pro W3" charset="0"/>
                <a:cs typeface="ヒラギノ角ゴ Pro W3" charset="0"/>
              </a:rPr>
              <a:t>s</a:t>
            </a:r>
            <a:r>
              <a:rPr lang="en-US" baseline="-25000" dirty="0" err="1">
                <a:latin typeface="Arial" charset="0"/>
                <a:ea typeface="ヒラギノ角ゴ Pro W3" charset="0"/>
                <a:cs typeface="ヒラギノ角ゴ Pro W3" charset="0"/>
              </a:rPr>
              <a:t>x</a:t>
            </a:r>
            <a:r>
              <a:rPr lang="en-US" dirty="0">
                <a:latin typeface="Arial" charset="0"/>
                <a:ea typeface="ヒラギノ角ゴ Pro W3" charset="0"/>
                <a:cs typeface="ヒラギノ角ゴ Pro W3" charset="0"/>
              </a:rPr>
              <a:t> is standard deviation of state,</a:t>
            </a:r>
          </a:p>
          <a:p>
            <a:pPr lvl="1" eaLnBrk="1" hangingPunct="1"/>
            <a:r>
              <a:rPr lang="en-US" dirty="0" err="1">
                <a:latin typeface="Symbol" charset="0"/>
                <a:ea typeface="ヒラギノ角ゴ Pro W3" charset="0"/>
                <a:cs typeface="ヒラギノ角ゴ Pro W3" charset="0"/>
              </a:rPr>
              <a:t>s</a:t>
            </a:r>
            <a:r>
              <a:rPr lang="en-US" baseline="-25000" dirty="0" err="1">
                <a:latin typeface="Arial" charset="0"/>
                <a:ea typeface="ヒラギノ角ゴ Pro W3" charset="0"/>
                <a:cs typeface="ヒラギノ角ゴ Pro W3" charset="0"/>
              </a:rPr>
              <a:t>y</a:t>
            </a:r>
            <a:r>
              <a:rPr lang="en-US" dirty="0">
                <a:latin typeface="Arial" charset="0"/>
                <a:ea typeface="ヒラギノ角ゴ Pro W3" charset="0"/>
                <a:cs typeface="ヒラギノ角ゴ Pro W3" charset="0"/>
              </a:rPr>
              <a:t> is standard deviation of observation.</a:t>
            </a:r>
          </a:p>
          <a:p>
            <a:endParaRPr lang="en-US" dirty="0"/>
          </a:p>
          <a:p>
            <a:r>
              <a:rPr lang="en-US" dirty="0" smtClean="0"/>
              <a:t>Estimates of standard deviation are unbiased</a:t>
            </a:r>
          </a:p>
          <a:p>
            <a:r>
              <a:rPr lang="en-US" dirty="0" smtClean="0"/>
              <a:t> (but estimates of ratio are biased, not discussed here).</a:t>
            </a:r>
          </a:p>
          <a:p>
            <a:endParaRPr lang="en-US" dirty="0"/>
          </a:p>
          <a:p>
            <a:pPr marL="342900" indent="-342900">
              <a:buFont typeface="Wingdings" charset="2"/>
              <a:buChar char="Ø"/>
            </a:pPr>
            <a:r>
              <a:rPr lang="en-US" dirty="0" smtClean="0"/>
              <a:t>Only </a:t>
            </a:r>
            <a:r>
              <a:rPr lang="en-US" u="sng" dirty="0" smtClean="0"/>
              <a:t>correct sampling error in the correlation</a:t>
            </a:r>
            <a:r>
              <a:rPr lang="en-US" dirty="0" smtClean="0"/>
              <a:t>.</a:t>
            </a:r>
          </a:p>
        </p:txBody>
      </p:sp>
      <p:sp>
        <p:nvSpPr>
          <p:cNvPr id="7" name="TextBox 6"/>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4: Correlation Error Reduction</a:t>
            </a:r>
            <a:endParaRPr lang="en-US" sz="2800" dirty="0">
              <a:solidFill>
                <a:schemeClr val="bg1"/>
              </a:solidFill>
            </a:endParaRPr>
          </a:p>
        </p:txBody>
      </p:sp>
    </p:spTree>
    <p:extLst>
      <p:ext uri="{BB962C8B-B14F-4D97-AF65-F5344CB8AC3E}">
        <p14:creationId xmlns:p14="http://schemas.microsoft.com/office/powerpoint/2010/main" val="104253678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457200" y="1237595"/>
            <a:ext cx="8229600" cy="3416320"/>
          </a:xfrm>
          <a:prstGeom prst="rect">
            <a:avLst/>
          </a:prstGeom>
          <a:noFill/>
        </p:spPr>
        <p:txBody>
          <a:bodyPr wrap="square" rtlCol="0">
            <a:spAutoFit/>
          </a:bodyPr>
          <a:lstStyle/>
          <a:p>
            <a:r>
              <a:rPr lang="en-US" dirty="0" smtClean="0"/>
              <a:t>Define localization function for subsets of (y, x) pairs.</a:t>
            </a:r>
          </a:p>
          <a:p>
            <a:endParaRPr lang="en-US" dirty="0" smtClean="0"/>
          </a:p>
          <a:p>
            <a:r>
              <a:rPr lang="en-US" dirty="0" smtClean="0"/>
              <a:t>Examples:</a:t>
            </a:r>
          </a:p>
          <a:p>
            <a:endParaRPr lang="en-US" dirty="0"/>
          </a:p>
          <a:p>
            <a:pPr marL="342900" indent="-342900">
              <a:buFont typeface="Wingdings" charset="2"/>
              <a:buChar char="Ø"/>
            </a:pPr>
            <a:r>
              <a:rPr lang="en-US" dirty="0" smtClean="0"/>
              <a:t>All pairs separated by a given distance range,</a:t>
            </a:r>
          </a:p>
          <a:p>
            <a:pPr marL="342900" indent="-342900">
              <a:buFont typeface="Wingdings" charset="2"/>
              <a:buChar char="Ø"/>
            </a:pPr>
            <a:endParaRPr lang="en-US" dirty="0"/>
          </a:p>
          <a:p>
            <a:pPr marL="342900" indent="-342900">
              <a:buFont typeface="Wingdings" charset="2"/>
              <a:buChar char="Ø"/>
            </a:pPr>
            <a:r>
              <a:rPr lang="en-US" dirty="0" smtClean="0"/>
              <a:t>All pairs where y is a temperature and x is a u-wind separated by a given distance range.</a:t>
            </a:r>
          </a:p>
          <a:p>
            <a:endParaRPr lang="en-US" dirty="0" smtClean="0"/>
          </a:p>
        </p:txBody>
      </p:sp>
      <p:sp>
        <p:nvSpPr>
          <p:cNvPr id="4" name="Footer Placeholder 4"/>
          <p:cNvSpPr>
            <a:spLocks noGrp="1"/>
          </p:cNvSpPr>
          <p:nvPr>
            <p:ph type="ftr" sz="quarter" idx="4294967295"/>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sk-SK" sz="1400" smtClean="0">
                <a:solidFill>
                  <a:schemeClr val="tx1"/>
                </a:solidFill>
                <a:latin typeface="+mj-lt"/>
              </a:rPr>
              <a:t>Nanjing DA Tutorial, 29 Aug. 2017</a:t>
            </a:r>
            <a:endParaRPr lang="en-US" sz="1400" dirty="0">
              <a:solidFill>
                <a:schemeClr val="tx1"/>
              </a:solidFill>
              <a:latin typeface="+mj-lt"/>
            </a:endParaRPr>
          </a:p>
        </p:txBody>
      </p:sp>
      <p:sp>
        <p:nvSpPr>
          <p:cNvPr id="5" name="TextBox 4"/>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Method 4: Correlation Error Reduction</a:t>
            </a:r>
          </a:p>
        </p:txBody>
      </p:sp>
    </p:spTree>
    <p:extLst>
      <p:ext uri="{BB962C8B-B14F-4D97-AF65-F5344CB8AC3E}">
        <p14:creationId xmlns:p14="http://schemas.microsoft.com/office/powerpoint/2010/main" val="318763068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6" name="TextBox 5"/>
          <p:cNvSpPr txBox="1"/>
          <p:nvPr/>
        </p:nvSpPr>
        <p:spPr>
          <a:xfrm>
            <a:off x="381000" y="1066800"/>
            <a:ext cx="8458200" cy="3939539"/>
          </a:xfrm>
          <a:prstGeom prst="rect">
            <a:avLst/>
          </a:prstGeom>
          <a:noFill/>
        </p:spPr>
        <p:txBody>
          <a:bodyPr wrap="square" rtlCol="0">
            <a:spAutoFit/>
          </a:bodyPr>
          <a:lstStyle/>
          <a:p>
            <a:pPr>
              <a:lnSpc>
                <a:spcPct val="150000"/>
              </a:lnSpc>
            </a:pPr>
            <a:r>
              <a:rPr lang="en-US" dirty="0" smtClean="0"/>
              <a:t>Overview of Algorithm:</a:t>
            </a:r>
          </a:p>
          <a:p>
            <a:pPr marL="342900" indent="-342900">
              <a:lnSpc>
                <a:spcPct val="150000"/>
              </a:lnSpc>
              <a:buFont typeface="Wingdings" charset="2"/>
              <a:buChar char="Ø"/>
            </a:pPr>
            <a:r>
              <a:rPr lang="en-US" dirty="0" smtClean="0"/>
              <a:t>Estimate ‘background’ correlation distribution for each separation subset.</a:t>
            </a:r>
            <a:endParaRPr lang="en-US" dirty="0"/>
          </a:p>
          <a:p>
            <a:pPr marL="342900" indent="-342900">
              <a:lnSpc>
                <a:spcPct val="150000"/>
              </a:lnSpc>
              <a:buFont typeface="Wingdings" charset="2"/>
              <a:buChar char="Ø"/>
            </a:pPr>
            <a:r>
              <a:rPr lang="en-US" dirty="0" smtClean="0">
                <a:latin typeface="Arial" charset="0"/>
                <a:ea typeface="ヒラギノ角ゴ Pro W3" charset="0"/>
                <a:cs typeface="ヒラギノ角ゴ Pro W3" charset="0"/>
              </a:rPr>
              <a:t>Use current sample correlation from assimilation and associated sampling error uncertainty.</a:t>
            </a:r>
          </a:p>
          <a:p>
            <a:pPr marL="342900" indent="-342900">
              <a:lnSpc>
                <a:spcPct val="150000"/>
              </a:lnSpc>
              <a:buFont typeface="Wingdings" charset="2"/>
              <a:buChar char="Ø"/>
            </a:pPr>
            <a:r>
              <a:rPr lang="en-US" dirty="0" smtClean="0">
                <a:latin typeface="Arial" charset="0"/>
                <a:ea typeface="ヒラギノ角ゴ Pro W3" charset="0"/>
                <a:cs typeface="ヒラギノ角ゴ Pro W3" charset="0"/>
              </a:rPr>
              <a:t>Combine current correlation with background.</a:t>
            </a:r>
          </a:p>
          <a:p>
            <a:pPr marL="342900" indent="-342900">
              <a:lnSpc>
                <a:spcPct val="150000"/>
              </a:lnSpc>
              <a:buFont typeface="Wingdings" charset="2"/>
              <a:buChar char="Ø"/>
            </a:pPr>
            <a:r>
              <a:rPr lang="en-US" dirty="0" smtClean="0">
                <a:latin typeface="Arial" charset="0"/>
                <a:ea typeface="ヒラギノ角ゴ Pro W3" charset="0"/>
                <a:cs typeface="ヒラギノ角ゴ Pro W3" charset="0"/>
              </a:rPr>
              <a:t>Get ‘localized’ correlation to update state x.</a:t>
            </a:r>
            <a:endParaRPr lang="en-US" dirty="0">
              <a:latin typeface="Arial" charset="0"/>
              <a:ea typeface="ヒラギノ角ゴ Pro W3" charset="0"/>
              <a:cs typeface="ヒラギノ角ゴ Pro W3" charset="0"/>
            </a:endParaRPr>
          </a:p>
        </p:txBody>
      </p:sp>
      <p:sp>
        <p:nvSpPr>
          <p:cNvPr id="7" name="TextBox 6"/>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4: Correlation Error Reduction</a:t>
            </a:r>
            <a:endParaRPr lang="en-US" sz="2800" dirty="0">
              <a:solidFill>
                <a:schemeClr val="bg1"/>
              </a:solidFill>
            </a:endParaRPr>
          </a:p>
        </p:txBody>
      </p:sp>
    </p:spTree>
    <p:extLst>
      <p:ext uri="{BB962C8B-B14F-4D97-AF65-F5344CB8AC3E}">
        <p14:creationId xmlns:p14="http://schemas.microsoft.com/office/powerpoint/2010/main" val="31254839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
          <p:cNvSpPr>
            <a:spLocks noGrp="1"/>
          </p:cNvSpPr>
          <p:nvPr>
            <p:ph type="ftr" sz="quarter" idx="4294967295"/>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sk-SK" sz="1400" smtClean="0">
                <a:solidFill>
                  <a:schemeClr val="tx1"/>
                </a:solidFill>
                <a:latin typeface="Calibri"/>
              </a:rPr>
              <a:t>Nanjing DA Tutorial, 29 Aug. 2017</a:t>
            </a:r>
            <a:endParaRPr lang="en-US" sz="1400" dirty="0">
              <a:solidFill>
                <a:schemeClr val="tx1"/>
              </a:solidFill>
              <a:latin typeface="Calibri"/>
            </a:endParaRPr>
          </a:p>
        </p:txBody>
      </p:sp>
      <p:sp>
        <p:nvSpPr>
          <p:cNvPr id="9" name="TextBox 8"/>
          <p:cNvSpPr txBox="1"/>
          <p:nvPr/>
        </p:nvSpPr>
        <p:spPr>
          <a:xfrm>
            <a:off x="457200" y="914400"/>
            <a:ext cx="8305800" cy="4431983"/>
          </a:xfrm>
          <a:prstGeom prst="rect">
            <a:avLst/>
          </a:prstGeom>
          <a:noFill/>
        </p:spPr>
        <p:txBody>
          <a:bodyPr wrap="square" rtlCol="0">
            <a:spAutoFit/>
          </a:bodyPr>
          <a:lstStyle/>
          <a:p>
            <a:pPr defTabSz="457200" eaLnBrk="1" fontAlgn="auto" hangingPunct="1">
              <a:spcBef>
                <a:spcPts val="0"/>
              </a:spcBef>
              <a:spcAft>
                <a:spcPts val="0"/>
              </a:spcAft>
            </a:pPr>
            <a:endParaRPr lang="en-US" dirty="0" smtClean="0">
              <a:solidFill>
                <a:prstClr val="black"/>
              </a:solidFill>
              <a:latin typeface="Times New Roman"/>
              <a:ea typeface="+mn-ea"/>
              <a:cs typeface="Times New Roman"/>
            </a:endParaRPr>
          </a:p>
          <a:p>
            <a:pPr defTabSz="457200" eaLnBrk="1" fontAlgn="auto" hangingPunct="1">
              <a:spcBef>
                <a:spcPts val="0"/>
              </a:spcBef>
              <a:spcAft>
                <a:spcPts val="0"/>
              </a:spcAft>
            </a:pPr>
            <a:r>
              <a:rPr lang="en-US" dirty="0" smtClean="0">
                <a:solidFill>
                  <a:prstClr val="black"/>
                </a:solidFill>
                <a:latin typeface="Times New Roman"/>
                <a:ea typeface="+mn-ea"/>
                <a:cs typeface="Times New Roman"/>
              </a:rPr>
              <a:t>Define subsets of (y, x) pairs by separation:</a:t>
            </a:r>
          </a:p>
          <a:p>
            <a:pPr defTabSz="457200" eaLnBrk="1" fontAlgn="auto" hangingPunct="1">
              <a:spcBef>
                <a:spcPts val="0"/>
              </a:spcBef>
              <a:spcAft>
                <a:spcPts val="0"/>
              </a:spcAft>
            </a:pPr>
            <a:endParaRPr lang="en-US" dirty="0">
              <a:solidFill>
                <a:prstClr val="black"/>
              </a:solidFill>
              <a:latin typeface="Times New Roman"/>
              <a:ea typeface="+mn-ea"/>
              <a:cs typeface="Times New Roman"/>
            </a:endParaRPr>
          </a:p>
          <a:p>
            <a:pPr defTabSz="457200" eaLnBrk="1" fontAlgn="auto" hangingPunct="1">
              <a:spcBef>
                <a:spcPts val="0"/>
              </a:spcBef>
              <a:spcAft>
                <a:spcPts val="0"/>
              </a:spcAft>
            </a:pPr>
            <a:r>
              <a:rPr lang="en-US" dirty="0" smtClean="0">
                <a:solidFill>
                  <a:prstClr val="black"/>
                </a:solidFill>
                <a:latin typeface="Times New Roman"/>
                <a:ea typeface="+mn-ea"/>
                <a:cs typeface="Times New Roman"/>
              </a:rPr>
              <a:t>Example</a:t>
            </a:r>
            <a:r>
              <a:rPr lang="en-US" dirty="0">
                <a:solidFill>
                  <a:prstClr val="black"/>
                </a:solidFill>
                <a:latin typeface="Times New Roman"/>
                <a:ea typeface="+mn-ea"/>
                <a:cs typeface="Times New Roman"/>
              </a:rPr>
              <a:t>:</a:t>
            </a:r>
            <a:r>
              <a:rPr lang="en-US" dirty="0" smtClean="0">
                <a:solidFill>
                  <a:prstClr val="black"/>
                </a:solidFill>
                <a:latin typeface="Times New Roman"/>
                <a:ea typeface="+mn-ea"/>
                <a:cs typeface="Times New Roman"/>
              </a:rPr>
              <a:t> state x is </a:t>
            </a:r>
            <a:r>
              <a:rPr lang="en-US" dirty="0">
                <a:solidFill>
                  <a:prstClr val="black"/>
                </a:solidFill>
                <a:latin typeface="Times New Roman"/>
                <a:ea typeface="+mn-ea"/>
                <a:cs typeface="Times New Roman"/>
              </a:rPr>
              <a:t>3</a:t>
            </a:r>
            <a:r>
              <a:rPr lang="en-US" dirty="0" smtClean="0">
                <a:solidFill>
                  <a:prstClr val="black"/>
                </a:solidFill>
                <a:latin typeface="Times New Roman"/>
                <a:ea typeface="+mn-ea"/>
                <a:cs typeface="Times New Roman"/>
              </a:rPr>
              <a:t> grid intervals from observation y, (dx = 3)</a:t>
            </a:r>
            <a:r>
              <a:rPr lang="en-US" dirty="0" smtClean="0">
                <a:solidFill>
                  <a:prstClr val="black"/>
                </a:solidFill>
                <a:latin typeface="Calibri"/>
                <a:ea typeface="+mn-ea"/>
                <a:cs typeface="+mn-cs"/>
              </a:rPr>
              <a:t>.</a:t>
            </a:r>
          </a:p>
          <a:p>
            <a:pPr defTabSz="457200" eaLnBrk="1" fontAlgn="auto" hangingPunct="1">
              <a:spcBef>
                <a:spcPts val="0"/>
              </a:spcBef>
              <a:spcAft>
                <a:spcPts val="0"/>
              </a:spcAft>
            </a:pPr>
            <a:endParaRPr lang="en-US" dirty="0" smtClean="0">
              <a:solidFill>
                <a:prstClr val="black"/>
              </a:solidFill>
              <a:latin typeface="Calibri"/>
              <a:ea typeface="+mn-ea"/>
              <a:cs typeface="+mn-cs"/>
            </a:endParaRPr>
          </a:p>
          <a:p>
            <a:pPr defTabSz="457200" eaLnBrk="1" fontAlgn="auto" hangingPunct="1">
              <a:spcBef>
                <a:spcPts val="0"/>
              </a:spcBef>
              <a:spcAft>
                <a:spcPts val="0"/>
              </a:spcAft>
            </a:pPr>
            <a:endParaRPr lang="en-US" dirty="0" smtClean="0">
              <a:solidFill>
                <a:prstClr val="black"/>
              </a:solidFill>
              <a:latin typeface="Calibri"/>
              <a:ea typeface="+mn-ea"/>
              <a:cs typeface="+mn-cs"/>
            </a:endParaRPr>
          </a:p>
          <a:p>
            <a:pPr defTabSz="457200" eaLnBrk="1" fontAlgn="auto" hangingPunct="1">
              <a:spcBef>
                <a:spcPts val="0"/>
              </a:spcBef>
              <a:spcAft>
                <a:spcPts val="0"/>
              </a:spcAft>
            </a:pPr>
            <a:endParaRPr lang="en-US" dirty="0">
              <a:solidFill>
                <a:prstClr val="black"/>
              </a:solidFill>
              <a:latin typeface="Calibri"/>
              <a:ea typeface="+mn-ea"/>
              <a:cs typeface="+mn-cs"/>
            </a:endParaRPr>
          </a:p>
          <a:p>
            <a:pPr defTabSz="457200" eaLnBrk="1" fontAlgn="auto" hangingPunct="1">
              <a:spcBef>
                <a:spcPts val="0"/>
              </a:spcBef>
              <a:spcAft>
                <a:spcPts val="0"/>
              </a:spcAft>
            </a:pPr>
            <a:endParaRPr lang="en-US" dirty="0" smtClean="0">
              <a:solidFill>
                <a:prstClr val="black"/>
              </a:solidFill>
              <a:latin typeface="Calibri"/>
              <a:ea typeface="+mn-ea"/>
              <a:cs typeface="+mn-cs"/>
            </a:endParaRPr>
          </a:p>
          <a:p>
            <a:pPr defTabSz="457200" eaLnBrk="1" fontAlgn="auto" hangingPunct="1">
              <a:spcBef>
                <a:spcPts val="0"/>
              </a:spcBef>
              <a:spcAft>
                <a:spcPts val="0"/>
              </a:spcAft>
            </a:pPr>
            <a:endParaRPr lang="en-US" dirty="0" smtClean="0">
              <a:solidFill>
                <a:prstClr val="black"/>
              </a:solidFill>
              <a:latin typeface="Calibri"/>
              <a:ea typeface="+mn-ea"/>
              <a:cs typeface="+mn-cs"/>
            </a:endParaRPr>
          </a:p>
          <a:p>
            <a:pPr defTabSz="457200" eaLnBrk="1" fontAlgn="auto" hangingPunct="1">
              <a:spcBef>
                <a:spcPts val="0"/>
              </a:spcBef>
              <a:spcAft>
                <a:spcPts val="0"/>
              </a:spcAft>
            </a:pPr>
            <a:r>
              <a:rPr lang="en-US" dirty="0" smtClean="0">
                <a:solidFill>
                  <a:prstClr val="black"/>
                </a:solidFill>
                <a:latin typeface="Calibri"/>
                <a:ea typeface="+mn-ea"/>
                <a:cs typeface="+mn-cs"/>
              </a:rPr>
              <a:t>	</a:t>
            </a:r>
          </a:p>
          <a:p>
            <a:pPr defTabSz="457200" eaLnBrk="1" fontAlgn="auto" hangingPunct="1">
              <a:spcBef>
                <a:spcPts val="0"/>
              </a:spcBef>
              <a:spcAft>
                <a:spcPts val="0"/>
              </a:spcAft>
            </a:pPr>
            <a:r>
              <a:rPr lang="en-US" dirty="0" smtClean="0">
                <a:solidFill>
                  <a:prstClr val="black"/>
                </a:solidFill>
                <a:latin typeface="Calibri"/>
                <a:ea typeface="+mn-ea"/>
                <a:cs typeface="+mn-cs"/>
              </a:rPr>
              <a:t> </a:t>
            </a:r>
            <a:endParaRPr lang="en-US" sz="1800" dirty="0" smtClean="0">
              <a:solidFill>
                <a:prstClr val="black"/>
              </a:solidFill>
              <a:latin typeface="Calibri"/>
              <a:ea typeface="+mn-ea"/>
              <a:cs typeface="+mn-cs"/>
            </a:endParaRPr>
          </a:p>
          <a:p>
            <a:pPr defTabSz="457200" eaLnBrk="1" fontAlgn="auto" hangingPunct="1">
              <a:spcBef>
                <a:spcPts val="0"/>
              </a:spcBef>
              <a:spcAft>
                <a:spcPts val="0"/>
              </a:spcAft>
            </a:pPr>
            <a:endParaRPr lang="en-US" sz="1800" dirty="0">
              <a:solidFill>
                <a:prstClr val="black"/>
              </a:solidFill>
              <a:latin typeface="Calibri"/>
              <a:ea typeface="+mn-ea"/>
              <a:cs typeface="+mn-cs"/>
            </a:endParaRPr>
          </a:p>
        </p:txBody>
      </p:sp>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2590800"/>
            <a:ext cx="4509391" cy="2330272"/>
          </a:xfrm>
          <a:prstGeom prst="rect">
            <a:avLst/>
          </a:prstGeom>
        </p:spPr>
      </p:pic>
      <p:sp>
        <p:nvSpPr>
          <p:cNvPr id="2" name="TextBox 1"/>
          <p:cNvSpPr txBox="1"/>
          <p:nvPr/>
        </p:nvSpPr>
        <p:spPr>
          <a:xfrm>
            <a:off x="457200" y="5200472"/>
            <a:ext cx="8305800" cy="830997"/>
          </a:xfrm>
          <a:prstGeom prst="rect">
            <a:avLst/>
          </a:prstGeom>
          <a:noFill/>
        </p:spPr>
        <p:txBody>
          <a:bodyPr wrap="square" rtlCol="0">
            <a:spAutoFit/>
          </a:bodyPr>
          <a:lstStyle/>
          <a:p>
            <a:pPr marL="342900" indent="-342900">
              <a:buFont typeface="Wingdings" charset="2"/>
              <a:buChar char="Ø"/>
            </a:pPr>
            <a:r>
              <a:rPr lang="en-US" dirty="0"/>
              <a:t>Estimate </a:t>
            </a:r>
            <a:r>
              <a:rPr lang="en-US" dirty="0" smtClean="0"/>
              <a:t>localization </a:t>
            </a:r>
            <a:r>
              <a:rPr lang="en-US" dirty="0"/>
              <a:t>distribution for </a:t>
            </a:r>
            <a:r>
              <a:rPr lang="en-US" dirty="0" smtClean="0"/>
              <a:t>each separation.</a:t>
            </a:r>
            <a:endParaRPr lang="en-US" dirty="0"/>
          </a:p>
          <a:p>
            <a:endParaRPr lang="en-US" dirty="0"/>
          </a:p>
        </p:txBody>
      </p:sp>
      <p:sp>
        <p:nvSpPr>
          <p:cNvPr id="8" name="TextBox 7"/>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Lorenz96 40-Variable Localization Subset Definition</a:t>
            </a:r>
            <a:endParaRPr lang="en-US" sz="2800" dirty="0">
              <a:solidFill>
                <a:schemeClr val="bg1"/>
              </a:solidFill>
            </a:endParaRPr>
          </a:p>
        </p:txBody>
      </p:sp>
    </p:spTree>
    <p:extLst>
      <p:ext uri="{BB962C8B-B14F-4D97-AF65-F5344CB8AC3E}">
        <p14:creationId xmlns:p14="http://schemas.microsoft.com/office/powerpoint/2010/main" val="251029198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effectLst/>
              </a:rPr>
              <a:t>Schematic of an Ensemble Filter for Geophysical Data Assimilation</a:t>
            </a:r>
            <a:endParaRPr lang="en-US" sz="2400" dirty="0"/>
          </a:p>
        </p:txBody>
      </p:sp>
      <p:pic>
        <p:nvPicPr>
          <p:cNvPr id="3" name="Picture 10" descr="DataAssimilationDiagram_frame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480" y="2055813"/>
            <a:ext cx="8280400" cy="4622800"/>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 Box 12"/>
          <p:cNvSpPr txBox="1">
            <a:spLocks noChangeArrowheads="1"/>
          </p:cNvSpPr>
          <p:nvPr/>
        </p:nvSpPr>
        <p:spPr bwMode="auto">
          <a:xfrm>
            <a:off x="112713" y="3429000"/>
            <a:ext cx="3136900" cy="15525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anchor="ctr">
            <a:spAutoFit/>
          </a:bodyPr>
          <a:lstStyle/>
          <a:p>
            <a:pPr defTabSz="457200" eaLnBrk="1" fontAlgn="auto" hangingPunct="1">
              <a:spcBef>
                <a:spcPts val="0"/>
              </a:spcBef>
              <a:spcAft>
                <a:spcPts val="0"/>
              </a:spcAft>
            </a:pPr>
            <a:r>
              <a:rPr lang="en-US" dirty="0">
                <a:solidFill>
                  <a:prstClr val="black"/>
                </a:solidFill>
                <a:latin typeface="Calibri"/>
                <a:ea typeface="+mn-ea"/>
                <a:cs typeface="+mn-cs"/>
              </a:rPr>
              <a:t>Ensemble state estimate after using previous observation (</a:t>
            </a:r>
            <a:r>
              <a:rPr lang="en-US" dirty="0">
                <a:solidFill>
                  <a:srgbClr val="0000FF"/>
                </a:solidFill>
                <a:latin typeface="Calibri"/>
                <a:ea typeface="+mn-ea"/>
                <a:cs typeface="+mn-cs"/>
              </a:rPr>
              <a:t>analysis</a:t>
            </a:r>
            <a:r>
              <a:rPr lang="en-US" dirty="0">
                <a:solidFill>
                  <a:prstClr val="black"/>
                </a:solidFill>
                <a:latin typeface="Calibri"/>
                <a:ea typeface="+mn-ea"/>
                <a:cs typeface="+mn-cs"/>
              </a:rPr>
              <a:t>)</a:t>
            </a:r>
            <a:endParaRPr lang="en-US" dirty="0">
              <a:solidFill>
                <a:prstClr val="black"/>
              </a:solidFill>
              <a:latin typeface="Times New Roman" charset="0"/>
              <a:ea typeface="+mn-ea"/>
              <a:cs typeface="+mn-cs"/>
            </a:endParaRPr>
          </a:p>
        </p:txBody>
      </p:sp>
      <p:sp>
        <p:nvSpPr>
          <p:cNvPr id="5" name="Text Box 13"/>
          <p:cNvSpPr txBox="1">
            <a:spLocks noChangeArrowheads="1"/>
          </p:cNvSpPr>
          <p:nvPr/>
        </p:nvSpPr>
        <p:spPr bwMode="auto">
          <a:xfrm>
            <a:off x="4179888" y="3429000"/>
            <a:ext cx="2359025" cy="15525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anchor="ctr">
            <a:spAutoFit/>
          </a:bodyPr>
          <a:lstStyle/>
          <a:p>
            <a:pPr defTabSz="457200" eaLnBrk="1" fontAlgn="auto" hangingPunct="1">
              <a:spcBef>
                <a:spcPts val="0"/>
              </a:spcBef>
              <a:spcAft>
                <a:spcPts val="0"/>
              </a:spcAft>
            </a:pPr>
            <a:r>
              <a:rPr lang="en-US" dirty="0">
                <a:solidFill>
                  <a:prstClr val="black"/>
                </a:solidFill>
                <a:latin typeface="Calibri"/>
                <a:ea typeface="+mn-ea"/>
                <a:cs typeface="+mn-cs"/>
              </a:rPr>
              <a:t>Ensemble state at time of next observation (</a:t>
            </a:r>
            <a:r>
              <a:rPr lang="en-US" dirty="0">
                <a:solidFill>
                  <a:srgbClr val="008000"/>
                </a:solidFill>
                <a:latin typeface="Calibri"/>
                <a:ea typeface="+mn-ea"/>
                <a:cs typeface="+mn-cs"/>
              </a:rPr>
              <a:t>prior</a:t>
            </a:r>
            <a:r>
              <a:rPr lang="en-US" dirty="0">
                <a:solidFill>
                  <a:prstClr val="black"/>
                </a:solidFill>
                <a:latin typeface="Calibri"/>
                <a:ea typeface="+mn-ea"/>
                <a:cs typeface="+mn-cs"/>
              </a:rPr>
              <a:t>)</a:t>
            </a:r>
            <a:endParaRPr lang="en-US" dirty="0">
              <a:solidFill>
                <a:prstClr val="black"/>
              </a:solidFill>
              <a:latin typeface="Times New Roman" charset="0"/>
              <a:ea typeface="+mn-ea"/>
              <a:cs typeface="+mn-cs"/>
            </a:endParaRPr>
          </a:p>
        </p:txBody>
      </p:sp>
      <p:sp>
        <p:nvSpPr>
          <p:cNvPr id="6" name="Rectangle 14"/>
          <p:cNvSpPr>
            <a:spLocks noChangeArrowheads="1"/>
          </p:cNvSpPr>
          <p:nvPr/>
        </p:nvSpPr>
        <p:spPr bwMode="auto">
          <a:xfrm>
            <a:off x="457200" y="1143000"/>
            <a:ext cx="8223615" cy="8309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wrap="square" anchor="ctr">
            <a:spAutoFit/>
          </a:bodyPr>
          <a:lstStyle/>
          <a:p>
            <a:pPr marL="457200" indent="-457200" defTabSz="457200" eaLnBrk="1" fontAlgn="auto" hangingPunct="1">
              <a:spcBef>
                <a:spcPts val="0"/>
              </a:spcBef>
              <a:spcAft>
                <a:spcPts val="0"/>
              </a:spcAft>
              <a:buFont typeface="+mj-lt"/>
              <a:buAutoNum type="arabicPeriod"/>
            </a:pPr>
            <a:r>
              <a:rPr lang="en-US" dirty="0" smtClean="0">
                <a:solidFill>
                  <a:prstClr val="black"/>
                </a:solidFill>
                <a:latin typeface="Calibri"/>
                <a:ea typeface="+mn-ea"/>
                <a:cs typeface="+mn-cs"/>
              </a:rPr>
              <a:t>Use </a:t>
            </a:r>
            <a:r>
              <a:rPr lang="en-US" dirty="0">
                <a:solidFill>
                  <a:prstClr val="black"/>
                </a:solidFill>
                <a:latin typeface="Calibri"/>
                <a:ea typeface="+mn-ea"/>
                <a:cs typeface="+mn-cs"/>
              </a:rPr>
              <a:t>model to advance </a:t>
            </a:r>
            <a:r>
              <a:rPr lang="en-US" dirty="0">
                <a:solidFill>
                  <a:srgbClr val="008000"/>
                </a:solidFill>
                <a:latin typeface="Calibri"/>
                <a:ea typeface="+mn-ea"/>
                <a:cs typeface="+mn-cs"/>
              </a:rPr>
              <a:t>ensemble</a:t>
            </a:r>
            <a:r>
              <a:rPr lang="en-US" dirty="0">
                <a:solidFill>
                  <a:prstClr val="black"/>
                </a:solidFill>
                <a:latin typeface="Calibri"/>
                <a:ea typeface="+mn-ea"/>
                <a:cs typeface="+mn-cs"/>
              </a:rPr>
              <a:t> (3 members here) to time at which next observation becomes available.</a:t>
            </a:r>
          </a:p>
        </p:txBody>
      </p:sp>
    </p:spTree>
    <p:extLst>
      <p:ext uri="{BB962C8B-B14F-4D97-AF65-F5344CB8AC3E}">
        <p14:creationId xmlns:p14="http://schemas.microsoft.com/office/powerpoint/2010/main" val="265866218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
          <p:cNvSpPr>
            <a:spLocks noGrp="1"/>
          </p:cNvSpPr>
          <p:nvPr>
            <p:ph type="ftr" sz="quarter" idx="4294967295"/>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sk-SK" sz="1400" smtClean="0">
                <a:solidFill>
                  <a:schemeClr val="tx1"/>
                </a:solidFill>
                <a:latin typeface="Calibri"/>
                <a:cs typeface="Calibri"/>
              </a:rPr>
              <a:t>Nanjing DA Tutorial, 29 Aug. 2017</a:t>
            </a:r>
            <a:endParaRPr lang="en-US" sz="1400" dirty="0">
              <a:solidFill>
                <a:schemeClr val="tx1"/>
              </a:solidFill>
              <a:latin typeface="Calibri"/>
              <a:cs typeface="Calibri"/>
            </a:endParaRPr>
          </a:p>
        </p:txBody>
      </p:sp>
      <p:sp>
        <p:nvSpPr>
          <p:cNvPr id="9" name="TextBox 8"/>
          <p:cNvSpPr txBox="1"/>
          <p:nvPr/>
        </p:nvSpPr>
        <p:spPr>
          <a:xfrm>
            <a:off x="815184" y="1544498"/>
            <a:ext cx="7671306" cy="2246769"/>
          </a:xfrm>
          <a:prstGeom prst="rect">
            <a:avLst/>
          </a:prstGeom>
          <a:noFill/>
        </p:spPr>
        <p:txBody>
          <a:bodyPr wrap="square" rtlCol="0">
            <a:spAutoFit/>
          </a:bodyPr>
          <a:lstStyle/>
          <a:p>
            <a:r>
              <a:rPr lang="en-US" sz="2800" dirty="0" smtClean="0"/>
              <a:t>Identity observations, error variance 1.</a:t>
            </a:r>
          </a:p>
          <a:p>
            <a:endParaRPr lang="en-US" sz="2800" dirty="0" smtClean="0"/>
          </a:p>
          <a:p>
            <a:r>
              <a:rPr lang="en-US" sz="2800" dirty="0" smtClean="0"/>
              <a:t>Assimilate every 12</a:t>
            </a:r>
            <a:r>
              <a:rPr lang="en-US" sz="2800" baseline="30000" dirty="0" smtClean="0"/>
              <a:t>th</a:t>
            </a:r>
            <a:r>
              <a:rPr lang="en-US" sz="2800" dirty="0" smtClean="0"/>
              <a:t> model </a:t>
            </a:r>
            <a:r>
              <a:rPr lang="en-US" sz="2800" dirty="0" err="1" smtClean="0"/>
              <a:t>timestep</a:t>
            </a:r>
            <a:r>
              <a:rPr lang="en-US" sz="2800" dirty="0" smtClean="0"/>
              <a:t>.</a:t>
            </a:r>
          </a:p>
          <a:p>
            <a:endParaRPr lang="en-US" sz="2800" dirty="0"/>
          </a:p>
          <a:p>
            <a:r>
              <a:rPr lang="en-US" sz="2800" dirty="0" smtClean="0"/>
              <a:t>20-member ensemble.</a:t>
            </a:r>
          </a:p>
        </p:txBody>
      </p:sp>
      <p:sp>
        <p:nvSpPr>
          <p:cNvPr id="5" name="TextBox 4"/>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Example: L96 Infrequent High-Quality </a:t>
            </a:r>
            <a:r>
              <a:rPr lang="en-US" sz="2800" dirty="0">
                <a:solidFill>
                  <a:schemeClr val="bg1"/>
                </a:solidFill>
              </a:rPr>
              <a:t>O</a:t>
            </a:r>
            <a:r>
              <a:rPr lang="en-US" sz="2800" dirty="0" smtClean="0">
                <a:solidFill>
                  <a:schemeClr val="bg1"/>
                </a:solidFill>
              </a:rPr>
              <a:t>bservations</a:t>
            </a:r>
            <a:endParaRPr lang="en-US" sz="2800" dirty="0">
              <a:solidFill>
                <a:schemeClr val="bg1"/>
              </a:solidFill>
            </a:endParaRPr>
          </a:p>
        </p:txBody>
      </p:sp>
    </p:spTree>
    <p:extLst>
      <p:ext uri="{BB962C8B-B14F-4D97-AF65-F5344CB8AC3E}">
        <p14:creationId xmlns:p14="http://schemas.microsoft.com/office/powerpoint/2010/main" val="39060548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95400"/>
            <a:ext cx="4886960" cy="3911600"/>
          </a:xfrm>
          <a:prstGeom prst="rect">
            <a:avLst/>
          </a:prstGeom>
        </p:spPr>
      </p:pic>
      <p:sp>
        <p:nvSpPr>
          <p:cNvPr id="2" name="TextBox 1"/>
          <p:cNvSpPr txBox="1"/>
          <p:nvPr/>
        </p:nvSpPr>
        <p:spPr>
          <a:xfrm>
            <a:off x="5334000" y="1447800"/>
            <a:ext cx="3581400" cy="1323439"/>
          </a:xfrm>
          <a:prstGeom prst="rect">
            <a:avLst/>
          </a:prstGeom>
          <a:noFill/>
        </p:spPr>
        <p:txBody>
          <a:bodyPr wrap="square" rtlCol="0">
            <a:spAutoFit/>
          </a:bodyPr>
          <a:lstStyle/>
          <a:p>
            <a:r>
              <a:rPr lang="en-US" sz="2000" dirty="0" smtClean="0"/>
              <a:t>Start with </a:t>
            </a:r>
            <a:r>
              <a:rPr lang="en-US" sz="2000" dirty="0" smtClean="0">
                <a:solidFill>
                  <a:srgbClr val="73FF1D"/>
                </a:solidFill>
              </a:rPr>
              <a:t>prior estimate of correlation</a:t>
            </a:r>
            <a:r>
              <a:rPr lang="en-US" sz="2000" dirty="0">
                <a:solidFill>
                  <a:srgbClr val="73FF1D"/>
                </a:solidFill>
              </a:rPr>
              <a:t> </a:t>
            </a:r>
            <a:r>
              <a:rPr lang="en-US" sz="2000" dirty="0" smtClean="0"/>
              <a:t>for a separation (dx = 3 here) between </a:t>
            </a:r>
            <a:r>
              <a:rPr lang="en-US" sz="2000" dirty="0" err="1" smtClean="0"/>
              <a:t>obs</a:t>
            </a:r>
            <a:r>
              <a:rPr lang="en-US" sz="2000" dirty="0" smtClean="0"/>
              <a:t> and state variable.</a:t>
            </a:r>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4: Correlation </a:t>
            </a:r>
            <a:r>
              <a:rPr lang="en-US" sz="2800" dirty="0">
                <a:solidFill>
                  <a:schemeClr val="bg1"/>
                </a:solidFill>
              </a:rPr>
              <a:t>Error Reduction </a:t>
            </a:r>
            <a:r>
              <a:rPr lang="en-US" sz="2800" dirty="0" smtClean="0">
                <a:solidFill>
                  <a:schemeClr val="bg1"/>
                </a:solidFill>
              </a:rPr>
              <a:t>Algorithm</a:t>
            </a:r>
            <a:endParaRPr lang="en-US" sz="2800" dirty="0">
              <a:solidFill>
                <a:schemeClr val="bg1"/>
              </a:solidFill>
            </a:endParaRPr>
          </a:p>
        </p:txBody>
      </p:sp>
    </p:spTree>
    <p:extLst>
      <p:ext uri="{BB962C8B-B14F-4D97-AF65-F5344CB8AC3E}">
        <p14:creationId xmlns:p14="http://schemas.microsoft.com/office/powerpoint/2010/main" val="42047676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95400"/>
            <a:ext cx="4886960" cy="3911600"/>
          </a:xfrm>
          <a:prstGeom prst="rect">
            <a:avLst/>
          </a:prstGeom>
        </p:spPr>
      </p:pic>
      <p:sp>
        <p:nvSpPr>
          <p:cNvPr id="2" name="TextBox 1"/>
          <p:cNvSpPr txBox="1"/>
          <p:nvPr/>
        </p:nvSpPr>
        <p:spPr>
          <a:xfrm>
            <a:off x="5334000" y="1447800"/>
            <a:ext cx="3581400" cy="2246769"/>
          </a:xfrm>
          <a:prstGeom prst="rect">
            <a:avLst/>
          </a:prstGeom>
          <a:noFill/>
        </p:spPr>
        <p:txBody>
          <a:bodyPr wrap="square" rtlCol="0">
            <a:spAutoFit/>
          </a:bodyPr>
          <a:lstStyle/>
          <a:p>
            <a:r>
              <a:rPr lang="en-US" sz="2000" dirty="0"/>
              <a:t>E</a:t>
            </a:r>
            <a:r>
              <a:rPr lang="en-US" sz="2000" dirty="0" smtClean="0"/>
              <a:t>nsemble sample correlation between observation and state prior is part of standard ensemble algorithm.</a:t>
            </a:r>
          </a:p>
          <a:p>
            <a:endParaRPr lang="en-US" sz="2000" dirty="0" smtClean="0"/>
          </a:p>
          <a:p>
            <a:r>
              <a:rPr lang="en-US" sz="2000" dirty="0"/>
              <a:t>S</a:t>
            </a:r>
            <a:r>
              <a:rPr lang="en-US" sz="2000" dirty="0" smtClean="0"/>
              <a:t>ample correlation here is 0.2. </a:t>
            </a:r>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Method 4: Correlation Error Reduction Algorithm</a:t>
            </a:r>
          </a:p>
        </p:txBody>
      </p:sp>
    </p:spTree>
    <p:extLst>
      <p:ext uri="{BB962C8B-B14F-4D97-AF65-F5344CB8AC3E}">
        <p14:creationId xmlns:p14="http://schemas.microsoft.com/office/powerpoint/2010/main" val="181657132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95400"/>
            <a:ext cx="4886960" cy="3911600"/>
          </a:xfrm>
          <a:prstGeom prst="rect">
            <a:avLst/>
          </a:prstGeom>
        </p:spPr>
      </p:pic>
      <p:sp>
        <p:nvSpPr>
          <p:cNvPr id="2" name="TextBox 1"/>
          <p:cNvSpPr txBox="1"/>
          <p:nvPr/>
        </p:nvSpPr>
        <p:spPr>
          <a:xfrm>
            <a:off x="5334000" y="1447800"/>
            <a:ext cx="3581400" cy="3170099"/>
          </a:xfrm>
          <a:prstGeom prst="rect">
            <a:avLst/>
          </a:prstGeom>
          <a:noFill/>
        </p:spPr>
        <p:txBody>
          <a:bodyPr wrap="square" rtlCol="0">
            <a:spAutoFit/>
          </a:bodyPr>
          <a:lstStyle/>
          <a:p>
            <a:r>
              <a:rPr lang="en-US" sz="2000" dirty="0" smtClean="0">
                <a:solidFill>
                  <a:srgbClr val="FF0003"/>
                </a:solidFill>
              </a:rPr>
              <a:t>Likelihood for this sample correlation and ensemble size </a:t>
            </a:r>
            <a:r>
              <a:rPr lang="en-US" sz="2000" dirty="0" smtClean="0"/>
              <a:t>is computed off-line ahead of time.</a:t>
            </a:r>
          </a:p>
          <a:p>
            <a:endParaRPr lang="en-US" sz="2000" dirty="0"/>
          </a:p>
          <a:p>
            <a:r>
              <a:rPr lang="en-US" sz="2000" dirty="0" smtClean="0"/>
              <a:t>It is probability of true correlation given the sample correlation.</a:t>
            </a:r>
          </a:p>
          <a:p>
            <a:endParaRPr lang="en-US" sz="2000" dirty="0"/>
          </a:p>
          <a:p>
            <a:r>
              <a:rPr lang="en-US" sz="2000" dirty="0" smtClean="0"/>
              <a:t>Note skew to the left.</a:t>
            </a:r>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Method 4: Correlation Error Reduction Algorithm</a:t>
            </a:r>
          </a:p>
        </p:txBody>
      </p:sp>
    </p:spTree>
    <p:extLst>
      <p:ext uri="{BB962C8B-B14F-4D97-AF65-F5344CB8AC3E}">
        <p14:creationId xmlns:p14="http://schemas.microsoft.com/office/powerpoint/2010/main" val="30987935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95400"/>
            <a:ext cx="4886960" cy="3911600"/>
          </a:xfrm>
          <a:prstGeom prst="rect">
            <a:avLst/>
          </a:prstGeom>
        </p:spPr>
      </p:pic>
      <p:sp>
        <p:nvSpPr>
          <p:cNvPr id="2" name="TextBox 1"/>
          <p:cNvSpPr txBox="1"/>
          <p:nvPr/>
        </p:nvSpPr>
        <p:spPr>
          <a:xfrm>
            <a:off x="5334000" y="1447800"/>
            <a:ext cx="3581400" cy="1323439"/>
          </a:xfrm>
          <a:prstGeom prst="rect">
            <a:avLst/>
          </a:prstGeom>
          <a:noFill/>
        </p:spPr>
        <p:txBody>
          <a:bodyPr wrap="square" rtlCol="0">
            <a:spAutoFit/>
          </a:bodyPr>
          <a:lstStyle/>
          <a:p>
            <a:r>
              <a:rPr lang="en-US" sz="2000" dirty="0" smtClean="0">
                <a:solidFill>
                  <a:srgbClr val="162CFF"/>
                </a:solidFill>
              </a:rPr>
              <a:t>Posterior</a:t>
            </a:r>
            <a:r>
              <a:rPr lang="en-US" sz="2000" dirty="0" smtClean="0"/>
              <a:t> is normalized product of prior and likelihood.</a:t>
            </a:r>
          </a:p>
          <a:p>
            <a:endParaRPr lang="en-US" sz="2000" dirty="0"/>
          </a:p>
          <a:p>
            <a:r>
              <a:rPr lang="en-US" sz="2000" dirty="0" smtClean="0"/>
              <a:t>This is Bayes rule</a:t>
            </a:r>
            <a:r>
              <a:rPr lang="en-US" sz="2000" dirty="0"/>
              <a:t>.</a:t>
            </a:r>
            <a:r>
              <a:rPr lang="en-US" sz="2000" dirty="0" smtClean="0"/>
              <a:t> </a:t>
            </a:r>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Method 4: Correlation Error Reduction Algorithm</a:t>
            </a:r>
          </a:p>
        </p:txBody>
      </p:sp>
    </p:spTree>
    <p:extLst>
      <p:ext uri="{BB962C8B-B14F-4D97-AF65-F5344CB8AC3E}">
        <p14:creationId xmlns:p14="http://schemas.microsoft.com/office/powerpoint/2010/main" val="231848989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95400"/>
            <a:ext cx="4886960" cy="3911600"/>
          </a:xfrm>
          <a:prstGeom prst="rect">
            <a:avLst/>
          </a:prstGeom>
        </p:spPr>
      </p:pic>
      <p:sp>
        <p:nvSpPr>
          <p:cNvPr id="2" name="TextBox 1"/>
          <p:cNvSpPr txBox="1"/>
          <p:nvPr/>
        </p:nvSpPr>
        <p:spPr>
          <a:xfrm>
            <a:off x="5334000" y="1447800"/>
            <a:ext cx="3581400" cy="2246769"/>
          </a:xfrm>
          <a:prstGeom prst="rect">
            <a:avLst/>
          </a:prstGeom>
          <a:noFill/>
        </p:spPr>
        <p:txBody>
          <a:bodyPr wrap="square" rtlCol="0">
            <a:spAutoFit/>
          </a:bodyPr>
          <a:lstStyle/>
          <a:p>
            <a:r>
              <a:rPr lang="en-US" sz="2000" dirty="0" smtClean="0"/>
              <a:t>Use mean value of posterior correlation, (0.1228 here) in the regression to update state.</a:t>
            </a:r>
          </a:p>
          <a:p>
            <a:endParaRPr lang="en-US" sz="2000" dirty="0"/>
          </a:p>
          <a:p>
            <a:r>
              <a:rPr lang="en-US" sz="2000" dirty="0" smtClean="0"/>
              <a:t>An equivalent localization is 0.1228 / 0.2 =  0.614.</a:t>
            </a:r>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Method 4: Correlation Error Reduction Algorithm</a:t>
            </a:r>
          </a:p>
        </p:txBody>
      </p:sp>
    </p:spTree>
    <p:extLst>
      <p:ext uri="{BB962C8B-B14F-4D97-AF65-F5344CB8AC3E}">
        <p14:creationId xmlns:p14="http://schemas.microsoft.com/office/powerpoint/2010/main" val="23221167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295400"/>
            <a:ext cx="4886960" cy="3911600"/>
          </a:xfrm>
          <a:prstGeom prst="rect">
            <a:avLst/>
          </a:prstGeom>
        </p:spPr>
      </p:pic>
      <p:sp>
        <p:nvSpPr>
          <p:cNvPr id="2" name="TextBox 1"/>
          <p:cNvSpPr txBox="1"/>
          <p:nvPr/>
        </p:nvSpPr>
        <p:spPr>
          <a:xfrm>
            <a:off x="5334000" y="1447800"/>
            <a:ext cx="3581400" cy="3785652"/>
          </a:xfrm>
          <a:prstGeom prst="rect">
            <a:avLst/>
          </a:prstGeom>
          <a:noFill/>
        </p:spPr>
        <p:txBody>
          <a:bodyPr wrap="square" rtlCol="0">
            <a:spAutoFit/>
          </a:bodyPr>
          <a:lstStyle/>
          <a:p>
            <a:r>
              <a:rPr lang="en-US" sz="2000" dirty="0" smtClean="0"/>
              <a:t>Update </a:t>
            </a:r>
            <a:r>
              <a:rPr lang="en-US" sz="2000" dirty="0" smtClean="0">
                <a:solidFill>
                  <a:srgbClr val="73FF1D"/>
                </a:solidFill>
              </a:rPr>
              <a:t>prior correlation distribution </a:t>
            </a:r>
            <a:r>
              <a:rPr lang="en-US" sz="2000" dirty="0" smtClean="0"/>
              <a:t>by adding a small constant times the </a:t>
            </a:r>
            <a:r>
              <a:rPr lang="en-US" sz="2000" dirty="0" smtClean="0">
                <a:solidFill>
                  <a:srgbClr val="3366FF"/>
                </a:solidFill>
              </a:rPr>
              <a:t>posterior</a:t>
            </a:r>
            <a:r>
              <a:rPr lang="en-US" sz="2000" dirty="0" smtClean="0"/>
              <a:t> and normalizing.</a:t>
            </a:r>
          </a:p>
          <a:p>
            <a:endParaRPr lang="en-US" sz="2000" dirty="0"/>
          </a:p>
          <a:p>
            <a:r>
              <a:rPr lang="en-US" sz="2000" dirty="0"/>
              <a:t>R</a:t>
            </a:r>
            <a:r>
              <a:rPr lang="en-US" sz="2000" dirty="0" smtClean="0"/>
              <a:t>esults here use 0.001 for this constant.</a:t>
            </a:r>
          </a:p>
          <a:p>
            <a:endParaRPr lang="en-US" sz="2000" dirty="0"/>
          </a:p>
          <a:p>
            <a:r>
              <a:rPr lang="en-US" sz="2000" dirty="0" smtClean="0"/>
              <a:t>This is the only free parameter in the algorithm.</a:t>
            </a:r>
          </a:p>
          <a:p>
            <a:endParaRPr lang="en-US" sz="2000" dirty="0"/>
          </a:p>
          <a:p>
            <a:r>
              <a:rPr lang="en-US" sz="2000" dirty="0"/>
              <a:t>T</a:t>
            </a:r>
            <a:r>
              <a:rPr lang="en-US" sz="2000" dirty="0" smtClean="0"/>
              <a:t>his is NOT Bayes rule. </a:t>
            </a:r>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Method 4: Correlation Error Reduction Algorithm</a:t>
            </a:r>
          </a:p>
        </p:txBody>
      </p:sp>
    </p:spTree>
    <p:extLst>
      <p:ext uri="{BB962C8B-B14F-4D97-AF65-F5344CB8AC3E}">
        <p14:creationId xmlns:p14="http://schemas.microsoft.com/office/powerpoint/2010/main" val="321584872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descr="fig_correl_dx_1Time 20.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2825478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74149216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150296714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effectLst/>
              </a:rPr>
              <a:t>Schematic of an Ensemble Filter for Geophysical Data Assimilation</a:t>
            </a:r>
            <a:endParaRPr lang="en-US" sz="2400" dirty="0"/>
          </a:p>
        </p:txBody>
      </p:sp>
      <p:pic>
        <p:nvPicPr>
          <p:cNvPr id="3" name="Picture 4" descr="DataAssimilationDiagram_frame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 y="2055813"/>
            <a:ext cx="8280400" cy="4622800"/>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 Box 6"/>
          <p:cNvSpPr txBox="1">
            <a:spLocks noChangeArrowheads="1"/>
          </p:cNvSpPr>
          <p:nvPr/>
        </p:nvSpPr>
        <p:spPr bwMode="auto">
          <a:xfrm>
            <a:off x="457200" y="1143000"/>
            <a:ext cx="7924800" cy="8309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anchor="ctr">
            <a:spAutoFit/>
          </a:bodyPr>
          <a:lstStyle/>
          <a:p>
            <a:pPr marL="457200" indent="-457200" defTabSz="457200" eaLnBrk="1" fontAlgn="auto" hangingPunct="1">
              <a:spcBef>
                <a:spcPts val="0"/>
              </a:spcBef>
              <a:spcAft>
                <a:spcPts val="0"/>
              </a:spcAft>
              <a:buFont typeface="+mj-lt"/>
              <a:buAutoNum type="arabicPeriod" startAt="2"/>
            </a:pPr>
            <a:r>
              <a:rPr lang="en-US" dirty="0" smtClean="0">
                <a:solidFill>
                  <a:prstClr val="black"/>
                </a:solidFill>
                <a:latin typeface="Calibri"/>
                <a:ea typeface="+mn-ea"/>
                <a:cs typeface="+mn-cs"/>
              </a:rPr>
              <a:t>Get </a:t>
            </a:r>
            <a:r>
              <a:rPr lang="en-US" dirty="0">
                <a:solidFill>
                  <a:prstClr val="black"/>
                </a:solidFill>
                <a:latin typeface="Calibri"/>
                <a:ea typeface="+mn-ea"/>
                <a:cs typeface="+mn-cs"/>
              </a:rPr>
              <a:t>prior ensemble sample of observation, </a:t>
            </a:r>
            <a:r>
              <a:rPr lang="en-US" i="1" dirty="0">
                <a:solidFill>
                  <a:prstClr val="black"/>
                </a:solidFill>
                <a:latin typeface="Times"/>
                <a:ea typeface="+mn-ea"/>
                <a:cs typeface="Times"/>
              </a:rPr>
              <a:t>y = h(x)</a:t>
            </a:r>
            <a:r>
              <a:rPr lang="en-US" dirty="0">
                <a:solidFill>
                  <a:prstClr val="black"/>
                </a:solidFill>
                <a:latin typeface="Calibri"/>
                <a:ea typeface="+mn-ea"/>
                <a:cs typeface="+mn-cs"/>
              </a:rPr>
              <a:t>, by applying forward operator </a:t>
            </a:r>
            <a:r>
              <a:rPr lang="en-US" b="1" dirty="0">
                <a:solidFill>
                  <a:prstClr val="black"/>
                </a:solidFill>
                <a:latin typeface="Calibri"/>
                <a:ea typeface="+mn-ea"/>
                <a:cs typeface="+mn-cs"/>
              </a:rPr>
              <a:t>h</a:t>
            </a:r>
            <a:r>
              <a:rPr lang="en-US" dirty="0">
                <a:solidFill>
                  <a:prstClr val="black"/>
                </a:solidFill>
                <a:latin typeface="Calibri"/>
                <a:ea typeface="+mn-ea"/>
                <a:cs typeface="+mn-cs"/>
              </a:rPr>
              <a:t> to each ensemble member.</a:t>
            </a:r>
            <a:endParaRPr lang="en-US" dirty="0">
              <a:solidFill>
                <a:prstClr val="black"/>
              </a:solidFill>
              <a:latin typeface="Times New Roman" charset="0"/>
              <a:ea typeface="+mn-ea"/>
              <a:cs typeface="+mn-cs"/>
            </a:endParaRPr>
          </a:p>
        </p:txBody>
      </p:sp>
      <p:sp>
        <p:nvSpPr>
          <p:cNvPr id="5" name="Text Box 7"/>
          <p:cNvSpPr txBox="1">
            <a:spLocks noChangeArrowheads="1"/>
          </p:cNvSpPr>
          <p:nvPr/>
        </p:nvSpPr>
        <p:spPr bwMode="auto">
          <a:xfrm>
            <a:off x="5138738" y="3420458"/>
            <a:ext cx="3417887" cy="15696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anchor="ctr">
            <a:spAutoFit/>
          </a:bodyPr>
          <a:lstStyle/>
          <a:p>
            <a:pPr defTabSz="457200" eaLnBrk="1" fontAlgn="auto" hangingPunct="1">
              <a:spcBef>
                <a:spcPts val="0"/>
              </a:spcBef>
              <a:spcAft>
                <a:spcPts val="0"/>
              </a:spcAft>
            </a:pPr>
            <a:r>
              <a:rPr lang="en-US" dirty="0">
                <a:solidFill>
                  <a:prstClr val="black"/>
                </a:solidFill>
                <a:latin typeface="Calibri"/>
                <a:ea typeface="+mn-ea"/>
                <a:cs typeface="+mn-cs"/>
              </a:rPr>
              <a:t>Theory: observations from instruments with uncorrelated errors can be done </a:t>
            </a:r>
            <a:r>
              <a:rPr lang="en-US" dirty="0" smtClean="0">
                <a:solidFill>
                  <a:prstClr val="black"/>
                </a:solidFill>
                <a:latin typeface="Calibri"/>
                <a:ea typeface="+mn-ea"/>
                <a:cs typeface="+mn-cs"/>
              </a:rPr>
              <a:t>sequentially.</a:t>
            </a:r>
            <a:endParaRPr lang="en-US" dirty="0">
              <a:solidFill>
                <a:prstClr val="black"/>
              </a:solidFill>
              <a:latin typeface="Calibri"/>
              <a:ea typeface="+mn-ea"/>
              <a:cs typeface="+mn-cs"/>
            </a:endParaRPr>
          </a:p>
        </p:txBody>
      </p:sp>
    </p:spTree>
    <p:extLst>
      <p:ext uri="{BB962C8B-B14F-4D97-AF65-F5344CB8AC3E}">
        <p14:creationId xmlns:p14="http://schemas.microsoft.com/office/powerpoint/2010/main" val="49214205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14221019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12085120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12551151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6936747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96434491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425398491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13334720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8070041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13369480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28051716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effectLst/>
              </a:rPr>
              <a:t>Schematic of an Ensemble Filter for Geophysical Data Assimilation</a:t>
            </a:r>
            <a:endParaRPr lang="en-US" sz="2400" dirty="0"/>
          </a:p>
        </p:txBody>
      </p:sp>
      <p:pic>
        <p:nvPicPr>
          <p:cNvPr id="3" name="Picture 2" descr="DataAssimilationDiagram_frame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 y="2055813"/>
            <a:ext cx="8280400" cy="4622800"/>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 Box 5"/>
          <p:cNvSpPr txBox="1">
            <a:spLocks noChangeArrowheads="1"/>
          </p:cNvSpPr>
          <p:nvPr/>
        </p:nvSpPr>
        <p:spPr bwMode="auto">
          <a:xfrm>
            <a:off x="457200" y="1143000"/>
            <a:ext cx="7876572" cy="8309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wrap="square" anchor="ctr">
            <a:spAutoFit/>
          </a:bodyPr>
          <a:lstStyle/>
          <a:p>
            <a:pPr marL="457200" indent="-457200" defTabSz="457200" eaLnBrk="1" fontAlgn="auto" hangingPunct="1">
              <a:spcBef>
                <a:spcPts val="0"/>
              </a:spcBef>
              <a:spcAft>
                <a:spcPts val="0"/>
              </a:spcAft>
              <a:buFont typeface="+mj-lt"/>
              <a:buAutoNum type="arabicPeriod" startAt="3"/>
            </a:pPr>
            <a:r>
              <a:rPr lang="en-US" dirty="0" smtClean="0">
                <a:solidFill>
                  <a:prstClr val="black"/>
                </a:solidFill>
                <a:latin typeface="Calibri"/>
                <a:ea typeface="+mn-ea"/>
                <a:cs typeface="+mn-cs"/>
              </a:rPr>
              <a:t>Get </a:t>
            </a:r>
            <a:r>
              <a:rPr lang="en-US" dirty="0">
                <a:solidFill>
                  <a:srgbClr val="FF0000"/>
                </a:solidFill>
                <a:latin typeface="Calibri"/>
                <a:ea typeface="+mn-ea"/>
                <a:cs typeface="+mn-cs"/>
              </a:rPr>
              <a:t>observed value</a:t>
            </a:r>
            <a:r>
              <a:rPr lang="en-US" dirty="0">
                <a:solidFill>
                  <a:prstClr val="black"/>
                </a:solidFill>
                <a:latin typeface="Calibri"/>
                <a:ea typeface="+mn-ea"/>
                <a:cs typeface="+mn-cs"/>
              </a:rPr>
              <a:t> and </a:t>
            </a:r>
            <a:r>
              <a:rPr lang="en-US" dirty="0">
                <a:solidFill>
                  <a:srgbClr val="FF0000"/>
                </a:solidFill>
                <a:latin typeface="Calibri"/>
                <a:ea typeface="+mn-ea"/>
                <a:cs typeface="+mn-cs"/>
              </a:rPr>
              <a:t>observational error distribution</a:t>
            </a:r>
            <a:r>
              <a:rPr lang="en-US" dirty="0">
                <a:solidFill>
                  <a:prstClr val="black"/>
                </a:solidFill>
                <a:latin typeface="Calibri"/>
                <a:ea typeface="+mn-ea"/>
                <a:cs typeface="+mn-cs"/>
              </a:rPr>
              <a:t> from observing system.</a:t>
            </a:r>
          </a:p>
        </p:txBody>
      </p:sp>
    </p:spTree>
    <p:extLst>
      <p:ext uri="{BB962C8B-B14F-4D97-AF65-F5344CB8AC3E}">
        <p14:creationId xmlns:p14="http://schemas.microsoft.com/office/powerpoint/2010/main" val="230765274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559812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69481511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40433825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1441040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63800621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88083282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7311191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9954852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16479337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9120312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effectLst/>
              </a:rPr>
              <a:t>Schematic of an Ensemble Filter for Geophysical Data Assimilation</a:t>
            </a:r>
            <a:endParaRPr lang="en-US" sz="2400" dirty="0"/>
          </a:p>
        </p:txBody>
      </p:sp>
      <p:pic>
        <p:nvPicPr>
          <p:cNvPr id="3" name="Picture 4" descr="DataAssimilationDiagram_frame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 y="2055813"/>
            <a:ext cx="8280400" cy="4622800"/>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 Box 6"/>
          <p:cNvSpPr txBox="1">
            <a:spLocks noChangeArrowheads="1"/>
          </p:cNvSpPr>
          <p:nvPr/>
        </p:nvSpPr>
        <p:spPr bwMode="auto">
          <a:xfrm>
            <a:off x="457200" y="1143000"/>
            <a:ext cx="8341175" cy="8309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wrap="square" anchor="ctr">
            <a:spAutoFit/>
          </a:bodyPr>
          <a:lstStyle/>
          <a:p>
            <a:pPr marL="457200" indent="-457200" defTabSz="457200" eaLnBrk="1" fontAlgn="auto" hangingPunct="1">
              <a:spcBef>
                <a:spcPts val="0"/>
              </a:spcBef>
              <a:spcAft>
                <a:spcPts val="0"/>
              </a:spcAft>
              <a:buFont typeface="+mj-lt"/>
              <a:buAutoNum type="arabicPeriod" startAt="4"/>
            </a:pPr>
            <a:r>
              <a:rPr lang="en-US" dirty="0" smtClean="0">
                <a:solidFill>
                  <a:prstClr val="black"/>
                </a:solidFill>
                <a:latin typeface="Calibri"/>
                <a:ea typeface="+mn-ea"/>
                <a:cs typeface="+mn-cs"/>
              </a:rPr>
              <a:t>Find </a:t>
            </a:r>
            <a:r>
              <a:rPr lang="en-US" dirty="0">
                <a:solidFill>
                  <a:prstClr val="black"/>
                </a:solidFill>
                <a:latin typeface="Calibri"/>
                <a:ea typeface="+mn-ea"/>
                <a:cs typeface="+mn-cs"/>
              </a:rPr>
              <a:t>the </a:t>
            </a:r>
            <a:r>
              <a:rPr lang="en-US" dirty="0">
                <a:solidFill>
                  <a:srgbClr val="0000FF"/>
                </a:solidFill>
                <a:latin typeface="Calibri"/>
                <a:ea typeface="+mn-ea"/>
                <a:cs typeface="+mn-cs"/>
              </a:rPr>
              <a:t>increments</a:t>
            </a:r>
            <a:r>
              <a:rPr lang="en-US" dirty="0">
                <a:solidFill>
                  <a:prstClr val="black"/>
                </a:solidFill>
                <a:latin typeface="Calibri"/>
                <a:ea typeface="+mn-ea"/>
                <a:cs typeface="+mn-cs"/>
              </a:rPr>
              <a:t> for the prior observation ensemble                  (this is a scalar problem for uncorrelated observation errors).</a:t>
            </a:r>
            <a:endParaRPr lang="en-US" dirty="0">
              <a:solidFill>
                <a:prstClr val="black"/>
              </a:solidFill>
              <a:latin typeface="Times New Roman" charset="0"/>
              <a:ea typeface="+mn-ea"/>
              <a:cs typeface="+mn-cs"/>
            </a:endParaRPr>
          </a:p>
        </p:txBody>
      </p:sp>
      <p:sp>
        <p:nvSpPr>
          <p:cNvPr id="5" name="Text Box 7"/>
          <p:cNvSpPr txBox="1">
            <a:spLocks noChangeArrowheads="1"/>
          </p:cNvSpPr>
          <p:nvPr/>
        </p:nvSpPr>
        <p:spPr bwMode="auto">
          <a:xfrm>
            <a:off x="4673600" y="4376133"/>
            <a:ext cx="4344988" cy="156966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anchor="ctr">
            <a:spAutoFit/>
          </a:bodyPr>
          <a:lstStyle/>
          <a:p>
            <a:pPr defTabSz="457200" eaLnBrk="1" fontAlgn="auto" hangingPunct="1">
              <a:spcBef>
                <a:spcPts val="0"/>
              </a:spcBef>
              <a:spcAft>
                <a:spcPts val="0"/>
              </a:spcAft>
            </a:pPr>
            <a:r>
              <a:rPr lang="en-US" dirty="0">
                <a:solidFill>
                  <a:prstClr val="black"/>
                </a:solidFill>
                <a:latin typeface="Calibri"/>
                <a:ea typeface="+mn-ea"/>
                <a:cs typeface="+mn-cs"/>
              </a:rPr>
              <a:t>Note: Difference between various ensemble filter methods is primarily in observation increment calculation.</a:t>
            </a:r>
            <a:endParaRPr lang="en-US" dirty="0">
              <a:solidFill>
                <a:prstClr val="black"/>
              </a:solidFill>
              <a:latin typeface="Times New Roman" charset="0"/>
              <a:ea typeface="+mn-ea"/>
              <a:cs typeface="+mn-cs"/>
            </a:endParaRPr>
          </a:p>
        </p:txBody>
      </p:sp>
    </p:spTree>
    <p:extLst>
      <p:ext uri="{BB962C8B-B14F-4D97-AF65-F5344CB8AC3E}">
        <p14:creationId xmlns:p14="http://schemas.microsoft.com/office/powerpoint/2010/main" val="308313077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10411848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75135229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137910304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98085794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41078272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9658994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11349879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77446883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410759216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78260856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effectLst/>
              </a:rPr>
              <a:t>Schematic of an Ensemble Filter for Geophysical Data Assimilation</a:t>
            </a:r>
            <a:endParaRPr lang="en-US" sz="2400" dirty="0"/>
          </a:p>
        </p:txBody>
      </p:sp>
      <p:pic>
        <p:nvPicPr>
          <p:cNvPr id="3" name="Picture 2" descr="DataAssimilationDiagram_frame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 y="2055813"/>
            <a:ext cx="8280400" cy="4622800"/>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 Box 5"/>
          <p:cNvSpPr txBox="1">
            <a:spLocks noChangeArrowheads="1"/>
          </p:cNvSpPr>
          <p:nvPr/>
        </p:nvSpPr>
        <p:spPr bwMode="auto">
          <a:xfrm>
            <a:off x="457200" y="1143000"/>
            <a:ext cx="8650287" cy="8309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wrap="square" anchor="ctr">
            <a:spAutoFit/>
          </a:bodyPr>
          <a:lstStyle/>
          <a:p>
            <a:pPr marL="457200" indent="-457200" defTabSz="457200" eaLnBrk="1" fontAlgn="auto" hangingPunct="1">
              <a:spcBef>
                <a:spcPts val="0"/>
              </a:spcBef>
              <a:spcAft>
                <a:spcPts val="0"/>
              </a:spcAft>
              <a:buFont typeface="+mj-lt"/>
              <a:buAutoNum type="arabicPeriod" startAt="5"/>
            </a:pPr>
            <a:r>
              <a:rPr lang="en-US" dirty="0" smtClean="0">
                <a:solidFill>
                  <a:prstClr val="black"/>
                </a:solidFill>
                <a:latin typeface="Calibri"/>
                <a:ea typeface="+mn-ea"/>
                <a:cs typeface="+mn-cs"/>
              </a:rPr>
              <a:t>Use </a:t>
            </a:r>
            <a:r>
              <a:rPr lang="en-US" dirty="0">
                <a:solidFill>
                  <a:prstClr val="black"/>
                </a:solidFill>
                <a:latin typeface="Calibri"/>
                <a:ea typeface="+mn-ea"/>
                <a:cs typeface="+mn-cs"/>
              </a:rPr>
              <a:t>ensemble samples of </a:t>
            </a:r>
            <a:r>
              <a:rPr lang="en-US" i="1" dirty="0">
                <a:solidFill>
                  <a:prstClr val="black"/>
                </a:solidFill>
                <a:latin typeface="Times"/>
                <a:ea typeface="+mn-ea"/>
                <a:cs typeface="Times"/>
              </a:rPr>
              <a:t>y</a:t>
            </a:r>
            <a:r>
              <a:rPr lang="en-US" dirty="0">
                <a:solidFill>
                  <a:prstClr val="black"/>
                </a:solidFill>
                <a:latin typeface="Calibri"/>
                <a:ea typeface="+mn-ea"/>
                <a:cs typeface="+mn-cs"/>
              </a:rPr>
              <a:t> and each state variable to linearly regress observation increments onto state variable increments.</a:t>
            </a:r>
            <a:endParaRPr lang="en-US" dirty="0">
              <a:solidFill>
                <a:prstClr val="black"/>
              </a:solidFill>
              <a:latin typeface="Times New Roman" charset="0"/>
              <a:ea typeface="+mn-ea"/>
              <a:cs typeface="+mn-cs"/>
            </a:endParaRPr>
          </a:p>
        </p:txBody>
      </p:sp>
      <p:sp>
        <p:nvSpPr>
          <p:cNvPr id="5" name="Text Box 6"/>
          <p:cNvSpPr txBox="1">
            <a:spLocks noChangeArrowheads="1"/>
          </p:cNvSpPr>
          <p:nvPr/>
        </p:nvSpPr>
        <p:spPr bwMode="auto">
          <a:xfrm>
            <a:off x="5375251" y="5114925"/>
            <a:ext cx="3768725" cy="14319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anchor="ctr">
            <a:spAutoFit/>
          </a:bodyPr>
          <a:lstStyle/>
          <a:p>
            <a:pPr defTabSz="457200" eaLnBrk="1" fontAlgn="auto" hangingPunct="1">
              <a:spcBef>
                <a:spcPts val="0"/>
              </a:spcBef>
              <a:spcAft>
                <a:spcPts val="0"/>
              </a:spcAft>
            </a:pPr>
            <a:r>
              <a:rPr lang="en-US" sz="2200" dirty="0">
                <a:solidFill>
                  <a:prstClr val="black"/>
                </a:solidFill>
                <a:latin typeface="Calibri"/>
                <a:ea typeface="+mn-ea"/>
                <a:cs typeface="+mn-cs"/>
              </a:rPr>
              <a:t>Theory: impact of observation increments on each state variable can be handled independently!</a:t>
            </a:r>
            <a:endParaRPr lang="en-US" dirty="0">
              <a:solidFill>
                <a:prstClr val="black"/>
              </a:solidFill>
              <a:latin typeface="Times New Roman" charset="0"/>
              <a:ea typeface="+mn-ea"/>
              <a:cs typeface="+mn-cs"/>
            </a:endParaRPr>
          </a:p>
        </p:txBody>
      </p:sp>
    </p:spTree>
    <p:extLst>
      <p:ext uri="{BB962C8B-B14F-4D97-AF65-F5344CB8AC3E}">
        <p14:creationId xmlns:p14="http://schemas.microsoft.com/office/powerpoint/2010/main" val="3227014829"/>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8038267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38333120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3388873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47488104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04484279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34220122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Evolution of Correlation Distribution</a:t>
            </a:r>
            <a:endParaRPr lang="en-US" sz="2800" dirty="0">
              <a:solidFill>
                <a:schemeClr val="bg1"/>
              </a:solidFill>
            </a:endParaRPr>
          </a:p>
        </p:txBody>
      </p:sp>
    </p:spTree>
    <p:extLst>
      <p:ext uri="{BB962C8B-B14F-4D97-AF65-F5344CB8AC3E}">
        <p14:creationId xmlns:p14="http://schemas.microsoft.com/office/powerpoint/2010/main" val="23261136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Equilibrated Correlation Distribution as Function of Separation </a:t>
            </a:r>
          </a:p>
        </p:txBody>
      </p:sp>
    </p:spTree>
    <p:extLst>
      <p:ext uri="{BB962C8B-B14F-4D97-AF65-F5344CB8AC3E}">
        <p14:creationId xmlns:p14="http://schemas.microsoft.com/office/powerpoint/2010/main" val="19461872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Equilibrated Correlation Distribution as Function of Separation </a:t>
            </a:r>
          </a:p>
        </p:txBody>
      </p:sp>
    </p:spTree>
    <p:extLst>
      <p:ext uri="{BB962C8B-B14F-4D97-AF65-F5344CB8AC3E}">
        <p14:creationId xmlns:p14="http://schemas.microsoft.com/office/powerpoint/2010/main" val="120714781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Equilibrated Correlation Distribution as Function of Separation </a:t>
            </a:r>
          </a:p>
        </p:txBody>
      </p:sp>
    </p:spTree>
    <p:extLst>
      <p:ext uri="{BB962C8B-B14F-4D97-AF65-F5344CB8AC3E}">
        <p14:creationId xmlns:p14="http://schemas.microsoft.com/office/powerpoint/2010/main" val="893881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ataAssimilationDiagram_frame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 y="2055813"/>
            <a:ext cx="8280400" cy="4622800"/>
          </a:xfrm>
          <a:prstGeom prst="rect">
            <a:avLst/>
          </a:prstGeom>
          <a:noFill/>
          <a:extLst>
            <a:ext uri="{909E8E84-426E-40dd-AFC4-6F175D3DCCD1}">
              <a14:hiddenFill xmlns=""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sz="2400" dirty="0">
                <a:effectLst/>
              </a:rPr>
              <a:t>Schematic of an Ensemble Filter for Geophysical Data Assimilation</a:t>
            </a:r>
            <a:endParaRPr lang="en-US" sz="2400" dirty="0"/>
          </a:p>
        </p:txBody>
      </p:sp>
      <p:sp>
        <p:nvSpPr>
          <p:cNvPr id="4" name="Text Box 5"/>
          <p:cNvSpPr txBox="1">
            <a:spLocks noChangeArrowheads="1"/>
          </p:cNvSpPr>
          <p:nvPr/>
        </p:nvSpPr>
        <p:spPr bwMode="auto">
          <a:xfrm>
            <a:off x="457200" y="1143000"/>
            <a:ext cx="8650287" cy="8309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wrap="square" anchor="ctr">
            <a:spAutoFit/>
          </a:bodyPr>
          <a:lstStyle/>
          <a:p>
            <a:pPr marL="457200" indent="-457200" defTabSz="457200" eaLnBrk="1" fontAlgn="auto" hangingPunct="1">
              <a:spcBef>
                <a:spcPts val="0"/>
              </a:spcBef>
              <a:spcAft>
                <a:spcPts val="0"/>
              </a:spcAft>
              <a:buFont typeface="+mj-lt"/>
              <a:buAutoNum type="arabicPeriod" startAt="5"/>
            </a:pPr>
            <a:r>
              <a:rPr lang="en-US" dirty="0" smtClean="0">
                <a:solidFill>
                  <a:prstClr val="black"/>
                </a:solidFill>
                <a:latin typeface="Calibri"/>
                <a:ea typeface="+mn-ea"/>
                <a:cs typeface="+mn-cs"/>
              </a:rPr>
              <a:t>Use </a:t>
            </a:r>
            <a:r>
              <a:rPr lang="en-US" dirty="0">
                <a:solidFill>
                  <a:prstClr val="black"/>
                </a:solidFill>
                <a:latin typeface="Calibri"/>
                <a:ea typeface="+mn-ea"/>
                <a:cs typeface="+mn-cs"/>
              </a:rPr>
              <a:t>ensemble samples of </a:t>
            </a:r>
            <a:r>
              <a:rPr lang="en-US" i="1" dirty="0">
                <a:solidFill>
                  <a:prstClr val="black"/>
                </a:solidFill>
                <a:latin typeface="Times"/>
                <a:ea typeface="+mn-ea"/>
                <a:cs typeface="Times"/>
              </a:rPr>
              <a:t>y</a:t>
            </a:r>
            <a:r>
              <a:rPr lang="en-US" dirty="0">
                <a:solidFill>
                  <a:prstClr val="black"/>
                </a:solidFill>
                <a:latin typeface="Calibri"/>
                <a:ea typeface="+mn-ea"/>
                <a:cs typeface="+mn-cs"/>
              </a:rPr>
              <a:t> and each state variable to linearly regress observation increments onto state variable increments.</a:t>
            </a:r>
            <a:endParaRPr lang="en-US" dirty="0">
              <a:solidFill>
                <a:prstClr val="black"/>
              </a:solidFill>
              <a:latin typeface="Times New Roman" charset="0"/>
              <a:ea typeface="+mn-ea"/>
              <a:cs typeface="+mn-cs"/>
            </a:endParaRPr>
          </a:p>
        </p:txBody>
      </p:sp>
    </p:spTree>
    <p:extLst>
      <p:ext uri="{BB962C8B-B14F-4D97-AF65-F5344CB8AC3E}">
        <p14:creationId xmlns:p14="http://schemas.microsoft.com/office/powerpoint/2010/main" val="311599971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Equilibrated Correlation Distribution as Function of Separation </a:t>
            </a:r>
          </a:p>
        </p:txBody>
      </p:sp>
    </p:spTree>
    <p:extLst>
      <p:ext uri="{BB962C8B-B14F-4D97-AF65-F5344CB8AC3E}">
        <p14:creationId xmlns:p14="http://schemas.microsoft.com/office/powerpoint/2010/main" val="179586215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Equilibrated Correlation Distribution as Function of Separation </a:t>
            </a:r>
          </a:p>
        </p:txBody>
      </p:sp>
    </p:spTree>
    <p:extLst>
      <p:ext uri="{BB962C8B-B14F-4D97-AF65-F5344CB8AC3E}">
        <p14:creationId xmlns:p14="http://schemas.microsoft.com/office/powerpoint/2010/main" val="20290252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4600" y="1116330"/>
            <a:ext cx="5989320" cy="4903470"/>
          </a:xfrm>
          <a:prstGeom prst="rect">
            <a:avLst/>
          </a:prstGeom>
        </p:spPr>
      </p:pic>
      <p:sp>
        <p:nvSpPr>
          <p:cNvPr id="6" name="TextBox 5"/>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Equilibrated Correlation Distribution as Function of Separation </a:t>
            </a:r>
          </a:p>
        </p:txBody>
      </p:sp>
    </p:spTree>
    <p:extLst>
      <p:ext uri="{BB962C8B-B14F-4D97-AF65-F5344CB8AC3E}">
        <p14:creationId xmlns:p14="http://schemas.microsoft.com/office/powerpoint/2010/main" val="35235218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sk-SK" sz="1400" smtClean="0">
                <a:solidFill>
                  <a:schemeClr val="tx1"/>
                </a:solidFill>
                <a:latin typeface="Calibri"/>
                <a:cs typeface="Calibri"/>
              </a:rPr>
              <a:t>Nanjing DA Tutorial, 29 Aug. 2017</a:t>
            </a:r>
            <a:endParaRPr lang="en-US" sz="1400" dirty="0">
              <a:solidFill>
                <a:schemeClr val="tx1"/>
              </a:solidFill>
              <a:latin typeface="Calibri"/>
              <a:cs typeface="Calibri"/>
            </a:endParaRPr>
          </a:p>
        </p:txBody>
      </p:sp>
      <p:sp>
        <p:nvSpPr>
          <p:cNvPr id="9" name="TextBox 8"/>
          <p:cNvSpPr txBox="1"/>
          <p:nvPr/>
        </p:nvSpPr>
        <p:spPr>
          <a:xfrm>
            <a:off x="815184" y="1544498"/>
            <a:ext cx="7671306" cy="3539431"/>
          </a:xfrm>
          <a:prstGeom prst="rect">
            <a:avLst/>
          </a:prstGeom>
          <a:noFill/>
        </p:spPr>
        <p:txBody>
          <a:bodyPr wrap="square" rtlCol="0">
            <a:spAutoFit/>
          </a:bodyPr>
          <a:lstStyle/>
          <a:p>
            <a:r>
              <a:rPr lang="en-US" sz="2800" dirty="0" smtClean="0"/>
              <a:t>Identity observations, error variance 1.</a:t>
            </a:r>
          </a:p>
          <a:p>
            <a:endParaRPr lang="en-US" sz="2800" dirty="0" smtClean="0"/>
          </a:p>
          <a:p>
            <a:r>
              <a:rPr lang="en-US" sz="2800" dirty="0" smtClean="0"/>
              <a:t>Assimilate every 12</a:t>
            </a:r>
            <a:r>
              <a:rPr lang="en-US" sz="2800" baseline="30000" dirty="0" smtClean="0"/>
              <a:t>th</a:t>
            </a:r>
            <a:r>
              <a:rPr lang="en-US" sz="2800" dirty="0" smtClean="0"/>
              <a:t> model </a:t>
            </a:r>
            <a:r>
              <a:rPr lang="en-US" sz="2800" dirty="0" err="1" smtClean="0"/>
              <a:t>timestep</a:t>
            </a:r>
            <a:r>
              <a:rPr lang="en-US" sz="2800" dirty="0" smtClean="0"/>
              <a:t>.</a:t>
            </a:r>
          </a:p>
          <a:p>
            <a:endParaRPr lang="en-US" sz="2800" dirty="0"/>
          </a:p>
          <a:p>
            <a:r>
              <a:rPr lang="en-US" sz="2800" dirty="0" smtClean="0"/>
              <a:t>20-</a:t>
            </a:r>
            <a:r>
              <a:rPr lang="en-US" sz="2800" dirty="0"/>
              <a:t>member ensembles.</a:t>
            </a:r>
          </a:p>
          <a:p>
            <a:endParaRPr lang="en-US" sz="2800" dirty="0" smtClean="0"/>
          </a:p>
          <a:p>
            <a:r>
              <a:rPr lang="en-US" sz="2800" dirty="0" smtClean="0"/>
              <a:t>All cases use same adaptive inflation settings.</a:t>
            </a:r>
          </a:p>
          <a:p>
            <a:endParaRPr lang="en-US" sz="2800" dirty="0"/>
          </a:p>
        </p:txBody>
      </p:sp>
      <p:sp>
        <p:nvSpPr>
          <p:cNvPr id="5" name="TextBox 4"/>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4: L96 Case </a:t>
            </a:r>
            <a:r>
              <a:rPr lang="en-US" sz="2800" dirty="0">
                <a:solidFill>
                  <a:schemeClr val="bg1"/>
                </a:solidFill>
              </a:rPr>
              <a:t>1: Infrequent high-quality </a:t>
            </a:r>
            <a:r>
              <a:rPr lang="en-US" sz="2800" dirty="0" err="1">
                <a:solidFill>
                  <a:schemeClr val="bg1"/>
                </a:solidFill>
              </a:rPr>
              <a:t>obs</a:t>
            </a:r>
            <a:endParaRPr lang="en-US" sz="2800" dirty="0">
              <a:solidFill>
                <a:schemeClr val="bg1"/>
              </a:solidFill>
            </a:endParaRPr>
          </a:p>
        </p:txBody>
      </p:sp>
    </p:spTree>
    <p:extLst>
      <p:ext uri="{BB962C8B-B14F-4D97-AF65-F5344CB8AC3E}">
        <p14:creationId xmlns:p14="http://schemas.microsoft.com/office/powerpoint/2010/main" val="399982475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738937"/>
          </a:xfrm>
          <a:prstGeom prst="rect">
            <a:avLst/>
          </a:prstGeom>
          <a:noFill/>
        </p:spPr>
        <p:txBody>
          <a:bodyPr wrap="square" rtlCol="0">
            <a:spAutoFit/>
          </a:bodyPr>
          <a:lstStyle/>
          <a:p>
            <a:pPr algn="ctr"/>
            <a:endParaRPr lang="en-US" sz="2300" dirty="0"/>
          </a:p>
          <a:p>
            <a:endParaRPr lang="en-US" sz="2000" dirty="0" smtClean="0"/>
          </a:p>
          <a:p>
            <a:r>
              <a:rPr lang="en-US" sz="2000" dirty="0" smtClean="0"/>
              <a:t>Comparison to </a:t>
            </a:r>
            <a:r>
              <a:rPr lang="en-US" sz="2000" dirty="0" err="1" smtClean="0"/>
              <a:t>Gaspari</a:t>
            </a:r>
            <a:r>
              <a:rPr lang="en-US" sz="2000" dirty="0" smtClean="0"/>
              <a:t> Cohn Localization Cases</a:t>
            </a:r>
          </a:p>
          <a:p>
            <a:r>
              <a:rPr lang="en-US" sz="2000" dirty="0" smtClean="0"/>
              <a:t>Ensemble Size </a:t>
            </a:r>
            <a:r>
              <a:rPr lang="en-US" sz="2000" dirty="0" smtClean="0">
                <a:solidFill>
                  <a:srgbClr val="FF0000"/>
                </a:solidFill>
              </a:rPr>
              <a:t>10</a:t>
            </a:r>
            <a:r>
              <a:rPr lang="en-US" sz="2000" dirty="0" smtClean="0"/>
              <a:t> </a:t>
            </a:r>
          </a:p>
          <a:p>
            <a:pPr algn="ctr"/>
            <a:endParaRPr lang="en-US" dirty="0" smtClean="0"/>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Prior RMSE: </a:t>
            </a:r>
            <a:r>
              <a:rPr lang="en-US" sz="2800" dirty="0" smtClean="0">
                <a:solidFill>
                  <a:schemeClr val="bg1"/>
                </a:solidFill>
              </a:rPr>
              <a:t>Obs. </a:t>
            </a:r>
            <a:r>
              <a:rPr lang="en-US" sz="2800" dirty="0">
                <a:solidFill>
                  <a:schemeClr val="bg1"/>
                </a:solidFill>
              </a:rPr>
              <a:t>every 12 </a:t>
            </a:r>
            <a:r>
              <a:rPr lang="en-US" sz="2800" dirty="0" smtClean="0">
                <a:solidFill>
                  <a:schemeClr val="bg1"/>
                </a:solidFill>
              </a:rPr>
              <a:t>Hours, Error Variance 1</a:t>
            </a:r>
            <a:endParaRPr lang="en-US" sz="2800" dirty="0">
              <a:solidFill>
                <a:schemeClr val="bg1"/>
              </a:solidFill>
            </a:endParaRPr>
          </a:p>
        </p:txBody>
      </p:sp>
      <p:pic>
        <p:nvPicPr>
          <p:cNvPr id="7" name="Picture 6" descr="rms_12hour_figa.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300" y="1764792"/>
            <a:ext cx="5303520" cy="4124960"/>
          </a:xfrm>
          <a:prstGeom prst="rect">
            <a:avLst/>
          </a:prstGeom>
        </p:spPr>
      </p:pic>
    </p:spTree>
    <p:extLst>
      <p:ext uri="{BB962C8B-B14F-4D97-AF65-F5344CB8AC3E}">
        <p14:creationId xmlns:p14="http://schemas.microsoft.com/office/powerpoint/2010/main" val="5105142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738937"/>
          </a:xfrm>
          <a:prstGeom prst="rect">
            <a:avLst/>
          </a:prstGeom>
          <a:noFill/>
        </p:spPr>
        <p:txBody>
          <a:bodyPr wrap="square" rtlCol="0">
            <a:spAutoFit/>
          </a:bodyPr>
          <a:lstStyle/>
          <a:p>
            <a:pPr algn="ctr"/>
            <a:endParaRPr lang="en-US" sz="2300" dirty="0"/>
          </a:p>
          <a:p>
            <a:endParaRPr lang="en-US" sz="2000" dirty="0" smtClean="0"/>
          </a:p>
          <a:p>
            <a:r>
              <a:rPr lang="en-US" sz="2000" dirty="0" smtClean="0"/>
              <a:t>Comparison to </a:t>
            </a:r>
            <a:r>
              <a:rPr lang="en-US" sz="2000" dirty="0" err="1" smtClean="0"/>
              <a:t>Gaspari</a:t>
            </a:r>
            <a:r>
              <a:rPr lang="en-US" sz="2000" dirty="0" smtClean="0"/>
              <a:t> Cohn Localization Cases</a:t>
            </a:r>
          </a:p>
          <a:p>
            <a:r>
              <a:rPr lang="en-US" sz="2000" dirty="0" smtClean="0"/>
              <a:t>Ensemble Size </a:t>
            </a:r>
            <a:r>
              <a:rPr lang="en-US" sz="2000" dirty="0" smtClean="0">
                <a:solidFill>
                  <a:srgbClr val="FF0000"/>
                </a:solidFill>
              </a:rPr>
              <a:t>10</a:t>
            </a:r>
            <a:r>
              <a:rPr lang="en-US" sz="2000" dirty="0" smtClean="0"/>
              <a:t>, </a:t>
            </a:r>
            <a:r>
              <a:rPr lang="en-US" sz="2000" dirty="0" smtClean="0">
                <a:solidFill>
                  <a:srgbClr val="008000"/>
                </a:solidFill>
              </a:rPr>
              <a:t>20</a:t>
            </a:r>
            <a:r>
              <a:rPr lang="en-US" sz="2000" dirty="0" smtClean="0"/>
              <a:t> </a:t>
            </a:r>
          </a:p>
          <a:p>
            <a:pPr algn="ctr"/>
            <a:endParaRPr lang="en-US" dirty="0" smtClean="0"/>
          </a:p>
        </p:txBody>
      </p:sp>
      <p:sp>
        <p:nvSpPr>
          <p:cNvPr id="7" name="TextBox 6"/>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Prior RMSE: </a:t>
            </a:r>
            <a:r>
              <a:rPr lang="en-US" sz="2800" dirty="0" smtClean="0">
                <a:solidFill>
                  <a:schemeClr val="bg1"/>
                </a:solidFill>
              </a:rPr>
              <a:t>Obs. </a:t>
            </a:r>
            <a:r>
              <a:rPr lang="en-US" sz="2800" dirty="0">
                <a:solidFill>
                  <a:schemeClr val="bg1"/>
                </a:solidFill>
              </a:rPr>
              <a:t>every 12 </a:t>
            </a:r>
            <a:r>
              <a:rPr lang="en-US" sz="2800" dirty="0" smtClean="0">
                <a:solidFill>
                  <a:schemeClr val="bg1"/>
                </a:solidFill>
              </a:rPr>
              <a:t>Hours, Error Variance 1</a:t>
            </a:r>
            <a:endParaRPr lang="en-US" sz="2800" dirty="0">
              <a:solidFill>
                <a:schemeClr val="bg1"/>
              </a:solidFill>
            </a:endParaRPr>
          </a:p>
        </p:txBody>
      </p:sp>
      <p:pic>
        <p:nvPicPr>
          <p:cNvPr id="2" name="Picture 1" descr="rms_12hour_figb.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300" y="1764792"/>
            <a:ext cx="5303520" cy="4124960"/>
          </a:xfrm>
          <a:prstGeom prst="rect">
            <a:avLst/>
          </a:prstGeom>
        </p:spPr>
      </p:pic>
    </p:spTree>
    <p:extLst>
      <p:ext uri="{BB962C8B-B14F-4D97-AF65-F5344CB8AC3E}">
        <p14:creationId xmlns:p14="http://schemas.microsoft.com/office/powerpoint/2010/main" val="40979884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738937"/>
          </a:xfrm>
          <a:prstGeom prst="rect">
            <a:avLst/>
          </a:prstGeom>
          <a:noFill/>
        </p:spPr>
        <p:txBody>
          <a:bodyPr wrap="square" rtlCol="0">
            <a:spAutoFit/>
          </a:bodyPr>
          <a:lstStyle/>
          <a:p>
            <a:pPr algn="ctr"/>
            <a:endParaRPr lang="en-US" sz="2300" dirty="0"/>
          </a:p>
          <a:p>
            <a:endParaRPr lang="en-US" sz="2000" dirty="0" smtClean="0"/>
          </a:p>
          <a:p>
            <a:r>
              <a:rPr lang="en-US" sz="2000" dirty="0" smtClean="0"/>
              <a:t>Comparison to </a:t>
            </a:r>
            <a:r>
              <a:rPr lang="en-US" sz="2000" dirty="0" err="1" smtClean="0"/>
              <a:t>Gaspari</a:t>
            </a:r>
            <a:r>
              <a:rPr lang="en-US" sz="2000" dirty="0" smtClean="0"/>
              <a:t> Cohn Localization Cases</a:t>
            </a:r>
          </a:p>
          <a:p>
            <a:r>
              <a:rPr lang="en-US" sz="2000" dirty="0" smtClean="0"/>
              <a:t>Ensemble Size </a:t>
            </a:r>
            <a:r>
              <a:rPr lang="en-US" sz="2000" dirty="0" smtClean="0">
                <a:solidFill>
                  <a:srgbClr val="FF0000"/>
                </a:solidFill>
              </a:rPr>
              <a:t>10</a:t>
            </a:r>
            <a:r>
              <a:rPr lang="en-US" sz="2000" dirty="0" smtClean="0"/>
              <a:t>, </a:t>
            </a:r>
            <a:r>
              <a:rPr lang="en-US" sz="2000" dirty="0" smtClean="0">
                <a:solidFill>
                  <a:srgbClr val="008000"/>
                </a:solidFill>
              </a:rPr>
              <a:t>20</a:t>
            </a:r>
            <a:r>
              <a:rPr lang="en-US" sz="2000" dirty="0" smtClean="0"/>
              <a:t>, </a:t>
            </a:r>
            <a:r>
              <a:rPr lang="en-US" sz="2000" dirty="0" smtClean="0">
                <a:solidFill>
                  <a:srgbClr val="0000FF"/>
                </a:solidFill>
              </a:rPr>
              <a:t>40</a:t>
            </a:r>
          </a:p>
          <a:p>
            <a:pPr algn="ctr"/>
            <a:endParaRPr lang="en-US" dirty="0" smtClean="0"/>
          </a:p>
        </p:txBody>
      </p:sp>
      <p:sp>
        <p:nvSpPr>
          <p:cNvPr id="7" name="TextBox 6"/>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Prior RMSE: </a:t>
            </a:r>
            <a:r>
              <a:rPr lang="en-US" sz="2800" dirty="0" smtClean="0">
                <a:solidFill>
                  <a:schemeClr val="bg1"/>
                </a:solidFill>
              </a:rPr>
              <a:t>Obs. </a:t>
            </a:r>
            <a:r>
              <a:rPr lang="en-US" sz="2800" dirty="0">
                <a:solidFill>
                  <a:schemeClr val="bg1"/>
                </a:solidFill>
              </a:rPr>
              <a:t>every 12 </a:t>
            </a:r>
            <a:r>
              <a:rPr lang="en-US" sz="2800" dirty="0" smtClean="0">
                <a:solidFill>
                  <a:schemeClr val="bg1"/>
                </a:solidFill>
              </a:rPr>
              <a:t>Hours, Error Variance 1</a:t>
            </a:r>
            <a:endParaRPr lang="en-US" sz="2800" dirty="0">
              <a:solidFill>
                <a:schemeClr val="bg1"/>
              </a:solidFill>
            </a:endParaRPr>
          </a:p>
        </p:txBody>
      </p:sp>
      <p:pic>
        <p:nvPicPr>
          <p:cNvPr id="2" name="Picture 1" descr="rms_12hour_figc.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300" y="1764792"/>
            <a:ext cx="5303520" cy="4124960"/>
          </a:xfrm>
          <a:prstGeom prst="rect">
            <a:avLst/>
          </a:prstGeom>
        </p:spPr>
      </p:pic>
    </p:spTree>
    <p:extLst>
      <p:ext uri="{BB962C8B-B14F-4D97-AF65-F5344CB8AC3E}">
        <p14:creationId xmlns:p14="http://schemas.microsoft.com/office/powerpoint/2010/main" val="21104442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7" y="1713230"/>
            <a:ext cx="5537835" cy="43827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Equivalent Localization: Obs. every </a:t>
            </a:r>
            <a:r>
              <a:rPr lang="en-US" sz="2800" dirty="0">
                <a:solidFill>
                  <a:schemeClr val="bg1"/>
                </a:solidFill>
              </a:rPr>
              <a:t>12 </a:t>
            </a:r>
            <a:r>
              <a:rPr lang="en-US" sz="2800" dirty="0" smtClean="0">
                <a:solidFill>
                  <a:schemeClr val="bg1"/>
                </a:solidFill>
              </a:rPr>
              <a:t>Hours, Err. Var. 1</a:t>
            </a:r>
            <a:endParaRPr lang="en-US" sz="2800" dirty="0">
              <a:solidFill>
                <a:schemeClr val="bg1"/>
              </a:solidFill>
            </a:endParaRPr>
          </a:p>
        </p:txBody>
      </p:sp>
      <p:sp>
        <p:nvSpPr>
          <p:cNvPr id="7" name="TextBox 6"/>
          <p:cNvSpPr txBox="1"/>
          <p:nvPr/>
        </p:nvSpPr>
        <p:spPr>
          <a:xfrm>
            <a:off x="381000" y="228601"/>
            <a:ext cx="8458200" cy="1077218"/>
          </a:xfrm>
          <a:prstGeom prst="rect">
            <a:avLst/>
          </a:prstGeom>
          <a:noFill/>
        </p:spPr>
        <p:txBody>
          <a:bodyPr wrap="square" rtlCol="0">
            <a:spAutoFit/>
          </a:bodyPr>
          <a:lstStyle/>
          <a:p>
            <a:endParaRPr lang="en-US" dirty="0"/>
          </a:p>
          <a:p>
            <a:endParaRPr lang="en-US" sz="2000" dirty="0" smtClean="0"/>
          </a:p>
          <a:p>
            <a:r>
              <a:rPr lang="en-US" sz="2000" dirty="0" smtClean="0"/>
              <a:t>Ensemble Size </a:t>
            </a:r>
            <a:r>
              <a:rPr lang="en-US" sz="2000" dirty="0" smtClean="0">
                <a:solidFill>
                  <a:srgbClr val="FF0000"/>
                </a:solidFill>
              </a:rPr>
              <a:t>10			</a:t>
            </a:r>
            <a:endParaRPr lang="en-US" sz="2000" dirty="0" smtClean="0"/>
          </a:p>
        </p:txBody>
      </p:sp>
    </p:spTree>
    <p:extLst>
      <p:ext uri="{BB962C8B-B14F-4D97-AF65-F5344CB8AC3E}">
        <p14:creationId xmlns:p14="http://schemas.microsoft.com/office/powerpoint/2010/main" val="21459676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077218"/>
          </a:xfrm>
          <a:prstGeom prst="rect">
            <a:avLst/>
          </a:prstGeom>
          <a:noFill/>
        </p:spPr>
        <p:txBody>
          <a:bodyPr wrap="square" rtlCol="0">
            <a:spAutoFit/>
          </a:bodyPr>
          <a:lstStyle/>
          <a:p>
            <a:endParaRPr lang="en-US" dirty="0"/>
          </a:p>
          <a:p>
            <a:endParaRPr lang="en-US" sz="2000" dirty="0" smtClean="0"/>
          </a:p>
          <a:p>
            <a:r>
              <a:rPr lang="en-US" sz="2000" dirty="0" smtClean="0"/>
              <a:t>Ensemble Size </a:t>
            </a:r>
            <a:r>
              <a:rPr lang="en-US" sz="2000" dirty="0" smtClean="0">
                <a:solidFill>
                  <a:srgbClr val="FF0000"/>
                </a:solidFill>
              </a:rPr>
              <a:t>10			</a:t>
            </a:r>
            <a:r>
              <a:rPr lang="en-US" sz="2000" dirty="0" smtClean="0"/>
              <a:t>Plus Best </a:t>
            </a:r>
            <a:r>
              <a:rPr lang="en-US" sz="2000" dirty="0" err="1" smtClean="0"/>
              <a:t>Gaspari</a:t>
            </a:r>
            <a:r>
              <a:rPr lang="en-US" sz="2000" dirty="0" smtClean="0"/>
              <a:t> Cohn</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7" y="1713230"/>
            <a:ext cx="5537835" cy="4382770"/>
          </a:xfrm>
          <a:prstGeom prst="rect">
            <a:avLst/>
          </a:prstGeom>
        </p:spPr>
      </p:pic>
      <p:sp>
        <p:nvSpPr>
          <p:cNvPr id="9" name="TextBox 8"/>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Equivalent Localization: Obs. every </a:t>
            </a:r>
            <a:r>
              <a:rPr lang="en-US" sz="2800" dirty="0">
                <a:solidFill>
                  <a:schemeClr val="bg1"/>
                </a:solidFill>
              </a:rPr>
              <a:t>12 </a:t>
            </a:r>
            <a:r>
              <a:rPr lang="en-US" sz="2800" dirty="0" smtClean="0">
                <a:solidFill>
                  <a:schemeClr val="bg1"/>
                </a:solidFill>
              </a:rPr>
              <a:t>Hours, Err. Var. 1</a:t>
            </a:r>
            <a:endParaRPr lang="en-US" sz="2800" dirty="0">
              <a:solidFill>
                <a:schemeClr val="bg1"/>
              </a:solidFill>
            </a:endParaRPr>
          </a:p>
        </p:txBody>
      </p:sp>
    </p:spTree>
    <p:extLst>
      <p:ext uri="{BB962C8B-B14F-4D97-AF65-F5344CB8AC3E}">
        <p14:creationId xmlns:p14="http://schemas.microsoft.com/office/powerpoint/2010/main" val="5542202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077218"/>
          </a:xfrm>
          <a:prstGeom prst="rect">
            <a:avLst/>
          </a:prstGeom>
          <a:noFill/>
        </p:spPr>
        <p:txBody>
          <a:bodyPr wrap="square" rtlCol="0">
            <a:spAutoFit/>
          </a:bodyPr>
          <a:lstStyle/>
          <a:p>
            <a:endParaRPr lang="en-US" dirty="0"/>
          </a:p>
          <a:p>
            <a:endParaRPr lang="en-US" sz="2000" dirty="0" smtClean="0"/>
          </a:p>
          <a:p>
            <a:r>
              <a:rPr lang="en-US" sz="2000" dirty="0" smtClean="0"/>
              <a:t>Ensemble Size </a:t>
            </a:r>
            <a:r>
              <a:rPr lang="en-US" sz="2000" dirty="0" smtClean="0">
                <a:solidFill>
                  <a:srgbClr val="FF0000"/>
                </a:solidFill>
              </a:rPr>
              <a:t>10, </a:t>
            </a:r>
            <a:r>
              <a:rPr lang="en-US" sz="2000" dirty="0" smtClean="0">
                <a:solidFill>
                  <a:srgbClr val="00B400"/>
                </a:solidFill>
              </a:rPr>
              <a:t>20</a:t>
            </a:r>
            <a:r>
              <a:rPr lang="en-US" sz="2000" dirty="0" smtClean="0">
                <a:solidFill>
                  <a:srgbClr val="FF0000"/>
                </a:solidFill>
              </a:rPr>
              <a:t>			</a:t>
            </a:r>
            <a:r>
              <a:rPr lang="en-US" sz="2000" dirty="0" smtClean="0"/>
              <a:t>Plus Best </a:t>
            </a:r>
            <a:r>
              <a:rPr lang="en-US" sz="2000" dirty="0" err="1" smtClean="0"/>
              <a:t>Gaspari</a:t>
            </a:r>
            <a:r>
              <a:rPr lang="en-US" sz="2000" dirty="0" smtClean="0"/>
              <a:t> Cohn</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7" y="1713230"/>
            <a:ext cx="5537835" cy="4382770"/>
          </a:xfrm>
          <a:prstGeom prst="rect">
            <a:avLst/>
          </a:prstGeom>
        </p:spPr>
      </p:pic>
      <p:sp>
        <p:nvSpPr>
          <p:cNvPr id="8" name="TextBox 7"/>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Equivalent Localization: Obs. every </a:t>
            </a:r>
            <a:r>
              <a:rPr lang="en-US" sz="2800" dirty="0">
                <a:solidFill>
                  <a:schemeClr val="bg1"/>
                </a:solidFill>
              </a:rPr>
              <a:t>12 </a:t>
            </a:r>
            <a:r>
              <a:rPr lang="en-US" sz="2800" dirty="0" smtClean="0">
                <a:solidFill>
                  <a:schemeClr val="bg1"/>
                </a:solidFill>
              </a:rPr>
              <a:t>Hours, Err. Var. 1</a:t>
            </a:r>
            <a:endParaRPr lang="en-US" sz="2800" dirty="0">
              <a:solidFill>
                <a:schemeClr val="bg1"/>
              </a:solidFill>
            </a:endParaRPr>
          </a:p>
        </p:txBody>
      </p:sp>
    </p:spTree>
    <p:extLst>
      <p:ext uri="{BB962C8B-B14F-4D97-AF65-F5344CB8AC3E}">
        <p14:creationId xmlns:p14="http://schemas.microsoft.com/office/powerpoint/2010/main" val="170164634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effectLst/>
              </a:rPr>
              <a:t>Schematic of an Ensemble Filter for Geophysical Data Assimilation</a:t>
            </a:r>
            <a:endParaRPr lang="en-US" sz="2400" dirty="0"/>
          </a:p>
        </p:txBody>
      </p:sp>
      <p:pic>
        <p:nvPicPr>
          <p:cNvPr id="3" name="Picture 5" descr="DataAssimilationDiagram_frame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480" y="2055813"/>
            <a:ext cx="8280400" cy="4622800"/>
          </a:xfrm>
          <a:prstGeom prst="rect">
            <a:avLst/>
          </a:prstGeom>
          <a:noFill/>
          <a:extLst>
            <a:ext uri="{909E8E84-426E-40dd-AFC4-6F175D3DCCD1}">
              <a14:hiddenFill xmlns="" xmlns:a14="http://schemas.microsoft.com/office/drawing/2010/main">
                <a:solidFill>
                  <a:srgbClr val="FFFFFF"/>
                </a:solidFill>
              </a14:hiddenFill>
            </a:ext>
          </a:extLst>
        </p:spPr>
      </p:pic>
      <p:sp>
        <p:nvSpPr>
          <p:cNvPr id="4" name="Text Box 7"/>
          <p:cNvSpPr txBox="1">
            <a:spLocks noChangeArrowheads="1"/>
          </p:cNvSpPr>
          <p:nvPr/>
        </p:nvSpPr>
        <p:spPr bwMode="auto">
          <a:xfrm>
            <a:off x="457200" y="1143000"/>
            <a:ext cx="8686800" cy="120032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34925">
                <a:solidFill>
                  <a:schemeClr val="tx1"/>
                </a:solidFill>
                <a:miter lim="800000"/>
                <a:headEnd/>
                <a:tailEnd/>
              </a14:hiddenLine>
            </a:ext>
            <a:ext uri="{AF507438-7753-43e0-B8FC-AC1667EBCBE1}">
              <a14:hiddenEffects xmlns="" xmlns:a14="http://schemas.microsoft.com/office/drawing/2010/main">
                <a:effectLst>
                  <a:outerShdw blurRad="63500" dist="35921" dir="2700000" algn="ctr" rotWithShape="0">
                    <a:schemeClr val="bg2"/>
                  </a:outerShdw>
                </a:effectLst>
              </a14:hiddenEffects>
            </a:ext>
          </a:extLst>
        </p:spPr>
        <p:txBody>
          <a:bodyPr wrap="square" anchor="ctr">
            <a:spAutoFit/>
          </a:bodyPr>
          <a:lstStyle/>
          <a:p>
            <a:pPr marL="457200" indent="-457200" defTabSz="457200" eaLnBrk="1" fontAlgn="auto" hangingPunct="1">
              <a:spcBef>
                <a:spcPts val="0"/>
              </a:spcBef>
              <a:spcAft>
                <a:spcPts val="0"/>
              </a:spcAft>
              <a:buFont typeface="+mj-lt"/>
              <a:buAutoNum type="arabicPeriod" startAt="6"/>
            </a:pPr>
            <a:r>
              <a:rPr lang="en-US" dirty="0" smtClean="0">
                <a:solidFill>
                  <a:prstClr val="black"/>
                </a:solidFill>
                <a:latin typeface="Calibri"/>
                <a:ea typeface="+mn-ea"/>
                <a:cs typeface="+mn-cs"/>
              </a:rPr>
              <a:t>When </a:t>
            </a:r>
            <a:r>
              <a:rPr lang="en-US" dirty="0">
                <a:solidFill>
                  <a:prstClr val="black"/>
                </a:solidFill>
                <a:latin typeface="Calibri"/>
                <a:ea typeface="+mn-ea"/>
                <a:cs typeface="+mn-cs"/>
              </a:rPr>
              <a:t>all ensemble members for each state variable are updated, there is a new analysis. Integrate to time of next observation …</a:t>
            </a:r>
            <a:endParaRPr lang="en-US" dirty="0">
              <a:solidFill>
                <a:prstClr val="black"/>
              </a:solidFill>
              <a:latin typeface="Times New Roman" charset="0"/>
              <a:ea typeface="+mn-ea"/>
              <a:cs typeface="+mn-cs"/>
            </a:endParaRPr>
          </a:p>
        </p:txBody>
      </p:sp>
    </p:spTree>
    <p:extLst>
      <p:ext uri="{BB962C8B-B14F-4D97-AF65-F5344CB8AC3E}">
        <p14:creationId xmlns:p14="http://schemas.microsoft.com/office/powerpoint/2010/main" val="2917303516"/>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077218"/>
          </a:xfrm>
          <a:prstGeom prst="rect">
            <a:avLst/>
          </a:prstGeom>
          <a:noFill/>
        </p:spPr>
        <p:txBody>
          <a:bodyPr wrap="square" rtlCol="0">
            <a:spAutoFit/>
          </a:bodyPr>
          <a:lstStyle/>
          <a:p>
            <a:endParaRPr lang="en-US" dirty="0"/>
          </a:p>
          <a:p>
            <a:endParaRPr lang="en-US" sz="2000" dirty="0" smtClean="0"/>
          </a:p>
          <a:p>
            <a:r>
              <a:rPr lang="en-US" sz="2000" dirty="0" smtClean="0"/>
              <a:t>Ensemble Size </a:t>
            </a:r>
            <a:r>
              <a:rPr lang="en-US" sz="2000" dirty="0" smtClean="0">
                <a:solidFill>
                  <a:srgbClr val="FF0000"/>
                </a:solidFill>
              </a:rPr>
              <a:t>10, </a:t>
            </a:r>
            <a:r>
              <a:rPr lang="en-US" sz="2000" dirty="0" smtClean="0">
                <a:solidFill>
                  <a:srgbClr val="00B400"/>
                </a:solidFill>
              </a:rPr>
              <a:t>20,</a:t>
            </a:r>
            <a:r>
              <a:rPr lang="en-US" sz="2000" dirty="0" smtClean="0">
                <a:solidFill>
                  <a:srgbClr val="0000FF"/>
                </a:solidFill>
              </a:rPr>
              <a:t> </a:t>
            </a:r>
            <a:r>
              <a:rPr lang="en-US" sz="2000" dirty="0" smtClean="0">
                <a:solidFill>
                  <a:srgbClr val="162CFF"/>
                </a:solidFill>
              </a:rPr>
              <a:t>40</a:t>
            </a:r>
            <a:r>
              <a:rPr lang="en-US" sz="2000" dirty="0" smtClean="0">
                <a:solidFill>
                  <a:srgbClr val="FF0000"/>
                </a:solidFill>
              </a:rPr>
              <a:t>		</a:t>
            </a:r>
            <a:r>
              <a:rPr lang="en-US" sz="2000" dirty="0" smtClean="0"/>
              <a:t>Plus Best </a:t>
            </a:r>
            <a:r>
              <a:rPr lang="en-US" sz="2000" dirty="0" err="1" smtClean="0"/>
              <a:t>Gaspari</a:t>
            </a:r>
            <a:r>
              <a:rPr lang="en-US" sz="2000" dirty="0" smtClean="0"/>
              <a:t> Cohn</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7" y="1713230"/>
            <a:ext cx="5537835" cy="4382770"/>
          </a:xfrm>
          <a:prstGeom prst="rect">
            <a:avLst/>
          </a:prstGeom>
        </p:spPr>
      </p:pic>
      <p:sp>
        <p:nvSpPr>
          <p:cNvPr id="8" name="TextBox 7"/>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Equivalent Localization: Obs. every </a:t>
            </a:r>
            <a:r>
              <a:rPr lang="en-US" sz="2800" dirty="0">
                <a:solidFill>
                  <a:schemeClr val="bg1"/>
                </a:solidFill>
              </a:rPr>
              <a:t>12 </a:t>
            </a:r>
            <a:r>
              <a:rPr lang="en-US" sz="2800" dirty="0" smtClean="0">
                <a:solidFill>
                  <a:schemeClr val="bg1"/>
                </a:solidFill>
              </a:rPr>
              <a:t>Hours, Err. Var. 1</a:t>
            </a:r>
            <a:endParaRPr lang="en-US" sz="2800" dirty="0">
              <a:solidFill>
                <a:schemeClr val="bg1"/>
              </a:solidFill>
            </a:endParaRPr>
          </a:p>
        </p:txBody>
      </p:sp>
    </p:spTree>
    <p:extLst>
      <p:ext uri="{BB962C8B-B14F-4D97-AF65-F5344CB8AC3E}">
        <p14:creationId xmlns:p14="http://schemas.microsoft.com/office/powerpoint/2010/main" val="26389839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sk-SK" sz="1400" smtClean="0">
                <a:solidFill>
                  <a:schemeClr val="tx1"/>
                </a:solidFill>
                <a:latin typeface="Calibri"/>
                <a:cs typeface="Calibri"/>
              </a:rPr>
              <a:t>Nanjing DA Tutorial, 29 Aug. 2017</a:t>
            </a:r>
            <a:endParaRPr lang="en-US" sz="1400" dirty="0">
              <a:solidFill>
                <a:schemeClr val="tx1"/>
              </a:solidFill>
              <a:latin typeface="Calibri"/>
              <a:cs typeface="Calibri"/>
            </a:endParaRPr>
          </a:p>
        </p:txBody>
      </p:sp>
      <p:sp>
        <p:nvSpPr>
          <p:cNvPr id="9" name="TextBox 8"/>
          <p:cNvSpPr txBox="1"/>
          <p:nvPr/>
        </p:nvSpPr>
        <p:spPr>
          <a:xfrm>
            <a:off x="815184" y="1544498"/>
            <a:ext cx="7671306" cy="3539431"/>
          </a:xfrm>
          <a:prstGeom prst="rect">
            <a:avLst/>
          </a:prstGeom>
          <a:noFill/>
        </p:spPr>
        <p:txBody>
          <a:bodyPr wrap="square" rtlCol="0">
            <a:spAutoFit/>
          </a:bodyPr>
          <a:lstStyle/>
          <a:p>
            <a:r>
              <a:rPr lang="en-US" sz="2800" dirty="0" smtClean="0"/>
              <a:t>Identity observations, error variance 16.</a:t>
            </a:r>
          </a:p>
          <a:p>
            <a:endParaRPr lang="en-US" sz="2800" dirty="0" smtClean="0"/>
          </a:p>
          <a:p>
            <a:r>
              <a:rPr lang="en-US" sz="2800" dirty="0" smtClean="0"/>
              <a:t>Assimilate every model </a:t>
            </a:r>
            <a:r>
              <a:rPr lang="en-US" sz="2800" dirty="0" err="1" smtClean="0"/>
              <a:t>timestep</a:t>
            </a:r>
            <a:r>
              <a:rPr lang="en-US" sz="2800" dirty="0" smtClean="0"/>
              <a:t>.</a:t>
            </a:r>
          </a:p>
          <a:p>
            <a:endParaRPr lang="en-US" sz="2800" dirty="0"/>
          </a:p>
          <a:p>
            <a:r>
              <a:rPr lang="en-US" sz="2800" dirty="0" smtClean="0"/>
              <a:t>20-</a:t>
            </a:r>
            <a:r>
              <a:rPr lang="en-US" sz="2800" dirty="0"/>
              <a:t>member ensembles.</a:t>
            </a:r>
          </a:p>
          <a:p>
            <a:endParaRPr lang="en-US" sz="2800" dirty="0" smtClean="0"/>
          </a:p>
          <a:p>
            <a:r>
              <a:rPr lang="en-US" sz="2800" dirty="0" smtClean="0"/>
              <a:t>All cases use same adaptive inflation settings.</a:t>
            </a:r>
          </a:p>
          <a:p>
            <a:endParaRPr lang="en-US" sz="2800" dirty="0"/>
          </a:p>
        </p:txBody>
      </p:sp>
      <p:sp>
        <p:nvSpPr>
          <p:cNvPr id="5" name="TextBox 4"/>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Method 4: Case 2: </a:t>
            </a:r>
            <a:r>
              <a:rPr lang="en-US" sz="2800" dirty="0">
                <a:solidFill>
                  <a:schemeClr val="bg1"/>
                </a:solidFill>
              </a:rPr>
              <a:t>F</a:t>
            </a:r>
            <a:r>
              <a:rPr lang="en-US" sz="2800" dirty="0" smtClean="0">
                <a:solidFill>
                  <a:schemeClr val="bg1"/>
                </a:solidFill>
              </a:rPr>
              <a:t>requent low-</a:t>
            </a:r>
            <a:r>
              <a:rPr lang="en-US" sz="2800" dirty="0">
                <a:solidFill>
                  <a:schemeClr val="bg1"/>
                </a:solidFill>
              </a:rPr>
              <a:t>quality </a:t>
            </a:r>
            <a:r>
              <a:rPr lang="en-US" sz="2800" dirty="0" err="1">
                <a:solidFill>
                  <a:schemeClr val="bg1"/>
                </a:solidFill>
              </a:rPr>
              <a:t>obs</a:t>
            </a:r>
            <a:endParaRPr lang="en-US" sz="2800" dirty="0">
              <a:solidFill>
                <a:schemeClr val="bg1"/>
              </a:solidFill>
            </a:endParaRPr>
          </a:p>
        </p:txBody>
      </p:sp>
    </p:spTree>
    <p:extLst>
      <p:ext uri="{BB962C8B-B14F-4D97-AF65-F5344CB8AC3E}">
        <p14:creationId xmlns:p14="http://schemas.microsoft.com/office/powerpoint/2010/main" val="27568571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431161"/>
          </a:xfrm>
          <a:prstGeom prst="rect">
            <a:avLst/>
          </a:prstGeom>
          <a:noFill/>
        </p:spPr>
        <p:txBody>
          <a:bodyPr wrap="square" rtlCol="0">
            <a:spAutoFit/>
          </a:bodyPr>
          <a:lstStyle/>
          <a:p>
            <a:pPr algn="ctr"/>
            <a:endParaRPr lang="en-US" sz="2300" dirty="0"/>
          </a:p>
          <a:p>
            <a:r>
              <a:rPr lang="en-US" sz="2000" dirty="0" smtClean="0"/>
              <a:t>Comparison to </a:t>
            </a:r>
            <a:r>
              <a:rPr lang="en-US" sz="2000" dirty="0" err="1" smtClean="0"/>
              <a:t>Gaspari</a:t>
            </a:r>
            <a:r>
              <a:rPr lang="en-US" sz="2000" dirty="0" smtClean="0"/>
              <a:t> Cohn Localization Cases</a:t>
            </a:r>
          </a:p>
          <a:p>
            <a:r>
              <a:rPr lang="en-US" sz="2000" dirty="0" smtClean="0"/>
              <a:t>Ensemble Size </a:t>
            </a:r>
            <a:r>
              <a:rPr lang="en-US" sz="2000" dirty="0" smtClean="0">
                <a:solidFill>
                  <a:srgbClr val="FF0000"/>
                </a:solidFill>
              </a:rPr>
              <a:t>10</a:t>
            </a:r>
            <a:r>
              <a:rPr lang="en-US" sz="2000" dirty="0" smtClean="0"/>
              <a:t> </a:t>
            </a:r>
          </a:p>
          <a:p>
            <a:pPr algn="ctr"/>
            <a:endParaRPr lang="en-US" dirty="0" smtClean="0"/>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Prior RMSE: </a:t>
            </a:r>
            <a:r>
              <a:rPr lang="en-US" sz="2800" dirty="0" smtClean="0">
                <a:solidFill>
                  <a:schemeClr val="bg1"/>
                </a:solidFill>
              </a:rPr>
              <a:t>Obs. every </a:t>
            </a:r>
            <a:r>
              <a:rPr lang="en-US" sz="2800" dirty="0">
                <a:solidFill>
                  <a:schemeClr val="bg1"/>
                </a:solidFill>
              </a:rPr>
              <a:t>Hour, Error Variance 16</a:t>
            </a:r>
          </a:p>
        </p:txBody>
      </p:sp>
      <p:pic>
        <p:nvPicPr>
          <p:cNvPr id="2" name="Picture 1" descr="rms_ev16_figa.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300" y="1490472"/>
            <a:ext cx="5303520" cy="4124960"/>
          </a:xfrm>
          <a:prstGeom prst="rect">
            <a:avLst/>
          </a:prstGeom>
        </p:spPr>
      </p:pic>
    </p:spTree>
    <p:extLst>
      <p:ext uri="{BB962C8B-B14F-4D97-AF65-F5344CB8AC3E}">
        <p14:creationId xmlns:p14="http://schemas.microsoft.com/office/powerpoint/2010/main" val="280834902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431161"/>
          </a:xfrm>
          <a:prstGeom prst="rect">
            <a:avLst/>
          </a:prstGeom>
          <a:noFill/>
        </p:spPr>
        <p:txBody>
          <a:bodyPr wrap="square" rtlCol="0">
            <a:spAutoFit/>
          </a:bodyPr>
          <a:lstStyle/>
          <a:p>
            <a:pPr algn="ctr"/>
            <a:endParaRPr lang="en-US" sz="2300" dirty="0"/>
          </a:p>
          <a:p>
            <a:r>
              <a:rPr lang="en-US" sz="2000" dirty="0" smtClean="0"/>
              <a:t>Comparison to </a:t>
            </a:r>
            <a:r>
              <a:rPr lang="en-US" sz="2000" dirty="0" err="1" smtClean="0"/>
              <a:t>Gaspari</a:t>
            </a:r>
            <a:r>
              <a:rPr lang="en-US" sz="2000" dirty="0" smtClean="0"/>
              <a:t> Cohn Localization Cases</a:t>
            </a:r>
          </a:p>
          <a:p>
            <a:r>
              <a:rPr lang="en-US" sz="2000" dirty="0" smtClean="0"/>
              <a:t>Ensemble Size </a:t>
            </a:r>
            <a:r>
              <a:rPr lang="en-US" sz="2000" dirty="0" smtClean="0">
                <a:solidFill>
                  <a:srgbClr val="FF0000"/>
                </a:solidFill>
              </a:rPr>
              <a:t>10, </a:t>
            </a:r>
            <a:r>
              <a:rPr lang="en-US" sz="2000" dirty="0" smtClean="0">
                <a:solidFill>
                  <a:srgbClr val="00B400"/>
                </a:solidFill>
              </a:rPr>
              <a:t>20</a:t>
            </a:r>
            <a:r>
              <a:rPr lang="en-US" sz="2000" dirty="0" smtClean="0"/>
              <a:t> </a:t>
            </a:r>
          </a:p>
          <a:p>
            <a:pPr algn="ctr"/>
            <a:endParaRPr lang="en-US" dirty="0" smtClean="0"/>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Prior RMSE: </a:t>
            </a:r>
            <a:r>
              <a:rPr lang="en-US" sz="2800" dirty="0" smtClean="0">
                <a:solidFill>
                  <a:schemeClr val="bg1"/>
                </a:solidFill>
              </a:rPr>
              <a:t>Obs. every </a:t>
            </a:r>
            <a:r>
              <a:rPr lang="en-US" sz="2800" dirty="0">
                <a:solidFill>
                  <a:schemeClr val="bg1"/>
                </a:solidFill>
              </a:rPr>
              <a:t>Hour, Error Variance 16</a:t>
            </a:r>
          </a:p>
        </p:txBody>
      </p:sp>
      <p:pic>
        <p:nvPicPr>
          <p:cNvPr id="2" name="Picture 1" descr="rms_ev16_figb.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300" y="1490472"/>
            <a:ext cx="5303520" cy="4124960"/>
          </a:xfrm>
          <a:prstGeom prst="rect">
            <a:avLst/>
          </a:prstGeom>
        </p:spPr>
      </p:pic>
    </p:spTree>
    <p:extLst>
      <p:ext uri="{BB962C8B-B14F-4D97-AF65-F5344CB8AC3E}">
        <p14:creationId xmlns:p14="http://schemas.microsoft.com/office/powerpoint/2010/main" val="19654723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431161"/>
          </a:xfrm>
          <a:prstGeom prst="rect">
            <a:avLst/>
          </a:prstGeom>
          <a:noFill/>
        </p:spPr>
        <p:txBody>
          <a:bodyPr wrap="square" rtlCol="0">
            <a:spAutoFit/>
          </a:bodyPr>
          <a:lstStyle/>
          <a:p>
            <a:pPr algn="ctr"/>
            <a:endParaRPr lang="en-US" sz="2300" dirty="0"/>
          </a:p>
          <a:p>
            <a:r>
              <a:rPr lang="en-US" sz="2000" dirty="0" smtClean="0"/>
              <a:t>Comparison to </a:t>
            </a:r>
            <a:r>
              <a:rPr lang="en-US" sz="2000" dirty="0" err="1" smtClean="0"/>
              <a:t>Gaspari</a:t>
            </a:r>
            <a:r>
              <a:rPr lang="en-US" sz="2000" dirty="0" smtClean="0"/>
              <a:t> Cohn Localization Cases</a:t>
            </a:r>
          </a:p>
          <a:p>
            <a:r>
              <a:rPr lang="en-US" sz="2000" dirty="0" smtClean="0"/>
              <a:t>Ensemble Size </a:t>
            </a:r>
            <a:r>
              <a:rPr lang="en-US" sz="2000" dirty="0" smtClean="0">
                <a:solidFill>
                  <a:srgbClr val="FF0000"/>
                </a:solidFill>
              </a:rPr>
              <a:t>10, </a:t>
            </a:r>
            <a:r>
              <a:rPr lang="en-US" sz="2000" dirty="0" smtClean="0">
                <a:solidFill>
                  <a:srgbClr val="00B400"/>
                </a:solidFill>
              </a:rPr>
              <a:t>20, </a:t>
            </a:r>
            <a:r>
              <a:rPr lang="en-US" sz="2000" dirty="0" smtClean="0">
                <a:solidFill>
                  <a:srgbClr val="162CFF"/>
                </a:solidFill>
              </a:rPr>
              <a:t>40</a:t>
            </a:r>
            <a:r>
              <a:rPr lang="en-US" sz="2000" dirty="0" smtClean="0"/>
              <a:t> </a:t>
            </a:r>
          </a:p>
          <a:p>
            <a:pPr algn="ctr"/>
            <a:endParaRPr lang="en-US" dirty="0" smtClean="0"/>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Prior RMSE: </a:t>
            </a:r>
            <a:r>
              <a:rPr lang="en-US" sz="2800" dirty="0" smtClean="0">
                <a:solidFill>
                  <a:schemeClr val="bg1"/>
                </a:solidFill>
              </a:rPr>
              <a:t>Obs. every </a:t>
            </a:r>
            <a:r>
              <a:rPr lang="en-US" sz="2800" dirty="0">
                <a:solidFill>
                  <a:schemeClr val="bg1"/>
                </a:solidFill>
              </a:rPr>
              <a:t>Hour, Error Variance 16</a:t>
            </a:r>
          </a:p>
        </p:txBody>
      </p:sp>
      <p:pic>
        <p:nvPicPr>
          <p:cNvPr id="2" name="Picture 1" descr="rms_ev16_figc.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300" y="1490472"/>
            <a:ext cx="5303520" cy="4124960"/>
          </a:xfrm>
          <a:prstGeom prst="rect">
            <a:avLst/>
          </a:prstGeom>
        </p:spPr>
      </p:pic>
    </p:spTree>
    <p:extLst>
      <p:ext uri="{BB962C8B-B14F-4D97-AF65-F5344CB8AC3E}">
        <p14:creationId xmlns:p14="http://schemas.microsoft.com/office/powerpoint/2010/main" val="33052128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138773"/>
          </a:xfrm>
          <a:prstGeom prst="rect">
            <a:avLst/>
          </a:prstGeom>
          <a:noFill/>
        </p:spPr>
        <p:txBody>
          <a:bodyPr wrap="square" rtlCol="0">
            <a:spAutoFit/>
          </a:bodyPr>
          <a:lstStyle/>
          <a:p>
            <a:endParaRPr lang="en-US" dirty="0" smtClean="0"/>
          </a:p>
          <a:p>
            <a:endParaRPr lang="en-US" dirty="0"/>
          </a:p>
          <a:p>
            <a:r>
              <a:rPr lang="en-US" sz="2000" dirty="0" smtClean="0"/>
              <a:t>Ensemble Size </a:t>
            </a:r>
            <a:r>
              <a:rPr lang="en-US" sz="2000" dirty="0" smtClean="0">
                <a:solidFill>
                  <a:srgbClr val="FF0000"/>
                </a:solidFill>
              </a:rPr>
              <a:t>10</a:t>
            </a:r>
            <a:endParaRPr lang="en-US" sz="2000" dirty="0" smtClean="0">
              <a:solidFill>
                <a:srgbClr val="162CFF"/>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7" y="1713230"/>
            <a:ext cx="5537835" cy="43827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Equivalent Localization: Obs. Every Hour, Err. Var. 16</a:t>
            </a:r>
            <a:endParaRPr lang="en-US" sz="2800" dirty="0">
              <a:solidFill>
                <a:schemeClr val="bg1"/>
              </a:solidFill>
            </a:endParaRPr>
          </a:p>
        </p:txBody>
      </p:sp>
    </p:spTree>
    <p:extLst>
      <p:ext uri="{BB962C8B-B14F-4D97-AF65-F5344CB8AC3E}">
        <p14:creationId xmlns:p14="http://schemas.microsoft.com/office/powerpoint/2010/main" val="38655849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138773"/>
          </a:xfrm>
          <a:prstGeom prst="rect">
            <a:avLst/>
          </a:prstGeom>
          <a:noFill/>
        </p:spPr>
        <p:txBody>
          <a:bodyPr wrap="square" rtlCol="0">
            <a:spAutoFit/>
          </a:bodyPr>
          <a:lstStyle/>
          <a:p>
            <a:endParaRPr lang="en-US" dirty="0" smtClean="0"/>
          </a:p>
          <a:p>
            <a:endParaRPr lang="en-US" dirty="0"/>
          </a:p>
          <a:p>
            <a:r>
              <a:rPr lang="en-US" sz="2000" dirty="0" smtClean="0"/>
              <a:t>Ensemble Size </a:t>
            </a:r>
            <a:r>
              <a:rPr lang="en-US" sz="2000" dirty="0" smtClean="0">
                <a:solidFill>
                  <a:srgbClr val="FF0000"/>
                </a:solidFill>
              </a:rPr>
              <a:t>10, </a:t>
            </a:r>
            <a:r>
              <a:rPr lang="en-US" sz="2000" dirty="0" smtClean="0">
                <a:solidFill>
                  <a:srgbClr val="00B400"/>
                </a:solidFill>
              </a:rPr>
              <a:t>20</a:t>
            </a:r>
            <a:endParaRPr lang="en-US" sz="2000" dirty="0" smtClean="0">
              <a:solidFill>
                <a:srgbClr val="162CFF"/>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7" y="1713230"/>
            <a:ext cx="5537835" cy="43827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Equivalent Localization: Obs. Every Hour, Err. Var. 16</a:t>
            </a:r>
            <a:endParaRPr lang="en-US" sz="2800" dirty="0">
              <a:solidFill>
                <a:schemeClr val="bg1"/>
              </a:solidFill>
            </a:endParaRPr>
          </a:p>
        </p:txBody>
      </p:sp>
    </p:spTree>
    <p:extLst>
      <p:ext uri="{BB962C8B-B14F-4D97-AF65-F5344CB8AC3E}">
        <p14:creationId xmlns:p14="http://schemas.microsoft.com/office/powerpoint/2010/main" val="116866791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138773"/>
          </a:xfrm>
          <a:prstGeom prst="rect">
            <a:avLst/>
          </a:prstGeom>
          <a:noFill/>
        </p:spPr>
        <p:txBody>
          <a:bodyPr wrap="square" rtlCol="0">
            <a:spAutoFit/>
          </a:bodyPr>
          <a:lstStyle/>
          <a:p>
            <a:endParaRPr lang="en-US" dirty="0" smtClean="0"/>
          </a:p>
          <a:p>
            <a:endParaRPr lang="en-US" dirty="0"/>
          </a:p>
          <a:p>
            <a:r>
              <a:rPr lang="en-US" sz="2000" dirty="0" smtClean="0"/>
              <a:t>Ensemble Size </a:t>
            </a:r>
            <a:r>
              <a:rPr lang="en-US" sz="2000" dirty="0" smtClean="0">
                <a:solidFill>
                  <a:srgbClr val="FF0000"/>
                </a:solidFill>
              </a:rPr>
              <a:t>10, </a:t>
            </a:r>
            <a:r>
              <a:rPr lang="en-US" sz="2000" dirty="0" smtClean="0">
                <a:solidFill>
                  <a:srgbClr val="00B400"/>
                </a:solidFill>
              </a:rPr>
              <a:t>20,</a:t>
            </a:r>
            <a:r>
              <a:rPr lang="en-US" sz="2000" dirty="0" smtClean="0">
                <a:solidFill>
                  <a:srgbClr val="FF0000"/>
                </a:solidFill>
              </a:rPr>
              <a:t> </a:t>
            </a:r>
            <a:r>
              <a:rPr lang="en-US" sz="2000" dirty="0" smtClean="0">
                <a:solidFill>
                  <a:srgbClr val="162CFF"/>
                </a:solidFill>
              </a:rPr>
              <a:t>40</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7" y="1713230"/>
            <a:ext cx="5537835" cy="4382770"/>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Equivalent Localization: Obs. Every Hour, Err. Var. 16</a:t>
            </a:r>
            <a:endParaRPr lang="en-US" sz="2800" dirty="0">
              <a:solidFill>
                <a:schemeClr val="bg1"/>
              </a:solidFill>
            </a:endParaRPr>
          </a:p>
        </p:txBody>
      </p:sp>
    </p:spTree>
    <p:extLst>
      <p:ext uri="{BB962C8B-B14F-4D97-AF65-F5344CB8AC3E}">
        <p14:creationId xmlns:p14="http://schemas.microsoft.com/office/powerpoint/2010/main" val="340014188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ob.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0"/>
            <a:ext cx="5299364" cy="6858000"/>
          </a:xfrm>
          <a:prstGeom prst="rect">
            <a:avLst/>
          </a:prstGeom>
        </p:spPr>
      </p:pic>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9" name="TextBox 8"/>
          <p:cNvSpPr txBox="1"/>
          <p:nvPr/>
        </p:nvSpPr>
        <p:spPr>
          <a:xfrm>
            <a:off x="533400" y="1143000"/>
            <a:ext cx="3886200" cy="400110"/>
          </a:xfrm>
          <a:prstGeom prst="rect">
            <a:avLst/>
          </a:prstGeom>
          <a:noFill/>
        </p:spPr>
        <p:txBody>
          <a:bodyPr wrap="square" rtlCol="0">
            <a:spAutoFit/>
          </a:bodyPr>
          <a:lstStyle/>
          <a:p>
            <a:r>
              <a:rPr lang="en-US" sz="2000" dirty="0" smtClean="0"/>
              <a:t>RMSE for Best GC</a:t>
            </a:r>
            <a:endParaRPr lang="en-US" sz="2000" dirty="0"/>
          </a:p>
        </p:txBody>
      </p:sp>
      <p:sp>
        <p:nvSpPr>
          <p:cNvPr id="11" name="TextBox 10"/>
          <p:cNvSpPr txBox="1"/>
          <p:nvPr/>
        </p:nvSpPr>
        <p:spPr>
          <a:xfrm>
            <a:off x="1447800" y="4038600"/>
            <a:ext cx="685800" cy="400110"/>
          </a:xfrm>
          <a:prstGeom prst="rect">
            <a:avLst/>
          </a:prstGeom>
          <a:noFill/>
        </p:spPr>
        <p:txBody>
          <a:bodyPr wrap="square" rtlCol="0">
            <a:spAutoFit/>
          </a:bodyPr>
          <a:lstStyle/>
          <a:p>
            <a:r>
              <a:rPr lang="en-US" sz="2000" dirty="0" smtClean="0"/>
              <a:t>1</a:t>
            </a:r>
            <a:endParaRPr lang="en-US" sz="2000" dirty="0"/>
          </a:p>
        </p:txBody>
      </p:sp>
      <p:sp>
        <p:nvSpPr>
          <p:cNvPr id="13" name="TextBox 12"/>
          <p:cNvSpPr txBox="1"/>
          <p:nvPr/>
        </p:nvSpPr>
        <p:spPr>
          <a:xfrm>
            <a:off x="2819400" y="1809690"/>
            <a:ext cx="685800" cy="400110"/>
          </a:xfrm>
          <a:prstGeom prst="rect">
            <a:avLst/>
          </a:prstGeom>
          <a:noFill/>
        </p:spPr>
        <p:txBody>
          <a:bodyPr wrap="square" rtlCol="0">
            <a:spAutoFit/>
          </a:bodyPr>
          <a:lstStyle/>
          <a:p>
            <a:r>
              <a:rPr lang="en-US" sz="2000" dirty="0" smtClean="0"/>
              <a:t>2</a:t>
            </a:r>
            <a:endParaRPr lang="en-US" sz="2000" dirty="0"/>
          </a:p>
        </p:txBody>
      </p:sp>
      <p:sp>
        <p:nvSpPr>
          <p:cNvPr id="8" name="TextBox 7"/>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Lorenz96 Identity Observations Summary (N=20)</a:t>
            </a:r>
            <a:endParaRPr lang="en-US" sz="2800" dirty="0">
              <a:solidFill>
                <a:schemeClr val="bg1"/>
              </a:solidFill>
            </a:endParaRPr>
          </a:p>
        </p:txBody>
      </p:sp>
    </p:spTree>
    <p:extLst>
      <p:ext uri="{BB962C8B-B14F-4D97-AF65-F5344CB8AC3E}">
        <p14:creationId xmlns:p14="http://schemas.microsoft.com/office/powerpoint/2010/main" val="60675912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ob.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0"/>
            <a:ext cx="5299364" cy="6858000"/>
          </a:xfrm>
          <a:prstGeom prst="rect">
            <a:avLst/>
          </a:prstGeom>
        </p:spPr>
      </p:pic>
      <p:pic>
        <p:nvPicPr>
          <p:cNvPr id="8" name="Picture 7" descr="fig5_n2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1000" y="0"/>
            <a:ext cx="5299364" cy="6858000"/>
          </a:xfrm>
          <a:prstGeom prst="rect">
            <a:avLst/>
          </a:prstGeom>
        </p:spPr>
      </p:pic>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9" name="TextBox 8"/>
          <p:cNvSpPr txBox="1"/>
          <p:nvPr/>
        </p:nvSpPr>
        <p:spPr>
          <a:xfrm>
            <a:off x="533400" y="1143000"/>
            <a:ext cx="3886200" cy="400110"/>
          </a:xfrm>
          <a:prstGeom prst="rect">
            <a:avLst/>
          </a:prstGeom>
          <a:noFill/>
        </p:spPr>
        <p:txBody>
          <a:bodyPr wrap="square" rtlCol="0">
            <a:spAutoFit/>
          </a:bodyPr>
          <a:lstStyle/>
          <a:p>
            <a:r>
              <a:rPr lang="en-US" sz="2000" dirty="0" smtClean="0"/>
              <a:t>RMSE for Best GC</a:t>
            </a:r>
            <a:endParaRPr lang="en-US" sz="2000" dirty="0"/>
          </a:p>
        </p:txBody>
      </p:sp>
      <p:sp>
        <p:nvSpPr>
          <p:cNvPr id="10" name="TextBox 9"/>
          <p:cNvSpPr txBox="1"/>
          <p:nvPr/>
        </p:nvSpPr>
        <p:spPr>
          <a:xfrm>
            <a:off x="4572000" y="1295400"/>
            <a:ext cx="4267200" cy="400110"/>
          </a:xfrm>
          <a:prstGeom prst="rect">
            <a:avLst/>
          </a:prstGeom>
          <a:noFill/>
        </p:spPr>
        <p:txBody>
          <a:bodyPr wrap="square" rtlCol="0">
            <a:spAutoFit/>
          </a:bodyPr>
          <a:lstStyle/>
          <a:p>
            <a:r>
              <a:rPr lang="en-US" sz="2000" dirty="0" smtClean="0"/>
              <a:t>CER RMSE / Best GC RMSE: Post</a:t>
            </a:r>
            <a:endParaRPr lang="en-US" sz="2000" dirty="0"/>
          </a:p>
        </p:txBody>
      </p:sp>
      <p:sp>
        <p:nvSpPr>
          <p:cNvPr id="11" name="TextBox 10"/>
          <p:cNvSpPr txBox="1"/>
          <p:nvPr/>
        </p:nvSpPr>
        <p:spPr>
          <a:xfrm>
            <a:off x="1447800" y="4038600"/>
            <a:ext cx="685800" cy="400110"/>
          </a:xfrm>
          <a:prstGeom prst="rect">
            <a:avLst/>
          </a:prstGeom>
          <a:noFill/>
        </p:spPr>
        <p:txBody>
          <a:bodyPr wrap="square" rtlCol="0">
            <a:spAutoFit/>
          </a:bodyPr>
          <a:lstStyle/>
          <a:p>
            <a:r>
              <a:rPr lang="en-US" sz="2000" dirty="0" smtClean="0"/>
              <a:t>1</a:t>
            </a:r>
            <a:endParaRPr lang="en-US" sz="2000" dirty="0"/>
          </a:p>
        </p:txBody>
      </p:sp>
      <p:sp>
        <p:nvSpPr>
          <p:cNvPr id="12" name="TextBox 11"/>
          <p:cNvSpPr txBox="1"/>
          <p:nvPr/>
        </p:nvSpPr>
        <p:spPr>
          <a:xfrm>
            <a:off x="5867400" y="4038600"/>
            <a:ext cx="685800" cy="400110"/>
          </a:xfrm>
          <a:prstGeom prst="rect">
            <a:avLst/>
          </a:prstGeom>
          <a:noFill/>
        </p:spPr>
        <p:txBody>
          <a:bodyPr wrap="square" rtlCol="0">
            <a:spAutoFit/>
          </a:bodyPr>
          <a:lstStyle/>
          <a:p>
            <a:r>
              <a:rPr lang="en-US" sz="2000" dirty="0" smtClean="0"/>
              <a:t>1</a:t>
            </a:r>
            <a:endParaRPr lang="en-US" sz="2000" dirty="0"/>
          </a:p>
        </p:txBody>
      </p:sp>
      <p:sp>
        <p:nvSpPr>
          <p:cNvPr id="13" name="TextBox 12"/>
          <p:cNvSpPr txBox="1"/>
          <p:nvPr/>
        </p:nvSpPr>
        <p:spPr>
          <a:xfrm>
            <a:off x="2819400" y="1809690"/>
            <a:ext cx="685800" cy="400110"/>
          </a:xfrm>
          <a:prstGeom prst="rect">
            <a:avLst/>
          </a:prstGeom>
          <a:noFill/>
        </p:spPr>
        <p:txBody>
          <a:bodyPr wrap="square" rtlCol="0">
            <a:spAutoFit/>
          </a:bodyPr>
          <a:lstStyle/>
          <a:p>
            <a:r>
              <a:rPr lang="en-US" sz="2000" dirty="0" smtClean="0"/>
              <a:t>2</a:t>
            </a:r>
            <a:endParaRPr lang="en-US" sz="2000" dirty="0"/>
          </a:p>
        </p:txBody>
      </p:sp>
      <p:sp>
        <p:nvSpPr>
          <p:cNvPr id="14" name="TextBox 13"/>
          <p:cNvSpPr txBox="1"/>
          <p:nvPr/>
        </p:nvSpPr>
        <p:spPr>
          <a:xfrm>
            <a:off x="7239000" y="1809690"/>
            <a:ext cx="685800" cy="400110"/>
          </a:xfrm>
          <a:prstGeom prst="rect">
            <a:avLst/>
          </a:prstGeom>
          <a:noFill/>
        </p:spPr>
        <p:txBody>
          <a:bodyPr wrap="square" rtlCol="0">
            <a:spAutoFit/>
          </a:bodyPr>
          <a:lstStyle/>
          <a:p>
            <a:r>
              <a:rPr lang="en-US" sz="2000" dirty="0" smtClean="0"/>
              <a:t>2</a:t>
            </a:r>
            <a:endParaRPr lang="en-US" sz="2000" dirty="0"/>
          </a:p>
        </p:txBody>
      </p:sp>
      <p:sp>
        <p:nvSpPr>
          <p:cNvPr id="15" name="TextBox 14"/>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Lorenz96 Identity Observations Summary (N=20)</a:t>
            </a:r>
            <a:endParaRPr lang="en-US" sz="2800" dirty="0">
              <a:solidFill>
                <a:schemeClr val="bg1"/>
              </a:solidFill>
            </a:endParaRPr>
          </a:p>
        </p:txBody>
      </p:sp>
    </p:spTree>
    <p:extLst>
      <p:ext uri="{BB962C8B-B14F-4D97-AF65-F5344CB8AC3E}">
        <p14:creationId xmlns:p14="http://schemas.microsoft.com/office/powerpoint/2010/main" val="8316499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9" name="TextBox 6"/>
          <p:cNvSpPr txBox="1">
            <a:spLocks noChangeArrowheads="1"/>
          </p:cNvSpPr>
          <p:nvPr/>
        </p:nvSpPr>
        <p:spPr bwMode="auto">
          <a:xfrm>
            <a:off x="304800" y="990600"/>
            <a:ext cx="8458200" cy="52322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sz="2800" dirty="0" smtClean="0"/>
              <a:t>Regress </a:t>
            </a:r>
            <a:r>
              <a:rPr lang="en-US" sz="2800" dirty="0"/>
              <a:t>y increments onto each </a:t>
            </a:r>
            <a:r>
              <a:rPr lang="en-US" sz="2800" dirty="0" smtClean="0"/>
              <a:t>state component x</a:t>
            </a:r>
            <a:r>
              <a:rPr lang="en-US" sz="2800" baseline="-25000" dirty="0" smtClean="0"/>
              <a:t>i</a:t>
            </a:r>
            <a:r>
              <a:rPr lang="en-US" sz="2800" dirty="0" smtClean="0"/>
              <a:t>.</a:t>
            </a:r>
            <a:endParaRPr lang="en-US" sz="2800" dirty="0"/>
          </a:p>
        </p:txBody>
      </p:sp>
      <p:cxnSp>
        <p:nvCxnSpPr>
          <p:cNvPr id="21512" name="Straight Arrow Connector 8"/>
          <p:cNvCxnSpPr>
            <a:cxnSpLocks noChangeShapeType="1"/>
          </p:cNvCxnSpPr>
          <p:nvPr/>
        </p:nvCxnSpPr>
        <p:spPr bwMode="auto">
          <a:xfrm rot="10800000" flipV="1">
            <a:off x="4648200" y="3276600"/>
            <a:ext cx="914400" cy="304800"/>
          </a:xfrm>
          <a:prstGeom prst="straightConnector1">
            <a:avLst/>
          </a:prstGeom>
          <a:noFill/>
          <a:ln w="38100">
            <a:solidFill>
              <a:schemeClr val="tx1"/>
            </a:solidFill>
            <a:round/>
            <a:headEnd/>
            <a:tailEnd type="arrow" w="med" len="med"/>
          </a:ln>
          <a:extLst>
            <a:ext uri="{909E8E84-426E-40dd-AFC4-6F175D3DCCD1}">
              <a14:hiddenFill xmlns="" xmlns:a14="http://schemas.microsoft.com/office/drawing/2010/main">
                <a:noFill/>
              </a14:hiddenFill>
            </a:ext>
          </a:extLst>
        </p:spPr>
      </p:cxnSp>
      <p:sp>
        <p:nvSpPr>
          <p:cNvPr id="2" name="Footer Placeholder 1"/>
          <p:cNvSpPr>
            <a:spLocks noGrp="1"/>
          </p:cNvSpPr>
          <p:nvPr>
            <p:ph type="ftr" sz="quarter" idx="4294967295"/>
          </p:nvPr>
        </p:nvSpPr>
        <p:spPr>
          <a:xfrm>
            <a:off x="3124200" y="6356350"/>
            <a:ext cx="2895600" cy="365125"/>
          </a:xfrm>
        </p:spPr>
        <p:txBody>
          <a:bodyPr/>
          <a:lstStyle/>
          <a:p>
            <a:pPr>
              <a:defRPr/>
            </a:pPr>
            <a:r>
              <a:rPr lang="sk-SK" smtClean="0">
                <a:latin typeface="Calibri"/>
                <a:cs typeface="Calibri"/>
              </a:rPr>
              <a:t>Nanjing DA Tutorial, 29 Aug. 2017</a:t>
            </a:r>
            <a:endParaRPr lang="en-US" dirty="0">
              <a:latin typeface="Calibri"/>
              <a:cs typeface="Calibri"/>
            </a:endParaRPr>
          </a:p>
        </p:txBody>
      </p:sp>
      <p:sp>
        <p:nvSpPr>
          <p:cNvPr id="9" name="TextBox 8"/>
          <p:cNvSpPr txBox="1"/>
          <p:nvPr/>
        </p:nvSpPr>
        <p:spPr>
          <a:xfrm>
            <a:off x="0" y="-1"/>
            <a:ext cx="9144000" cy="523220"/>
          </a:xfrm>
          <a:prstGeom prst="rect">
            <a:avLst/>
          </a:prstGeom>
          <a:solidFill>
            <a:srgbClr val="3366FF"/>
          </a:solidFill>
        </p:spPr>
        <p:txBody>
          <a:bodyPr wrap="square" rtlCol="0">
            <a:spAutoFit/>
          </a:bodyPr>
          <a:lstStyle/>
          <a:p>
            <a:pPr algn="ctr" eaLnBrk="1" hangingPunct="1">
              <a:defRPr/>
            </a:pPr>
            <a:r>
              <a:rPr lang="en-US" sz="2800" dirty="0" smtClean="0">
                <a:solidFill>
                  <a:schemeClr val="bg1"/>
                </a:solidFill>
                <a:ea typeface="ヒラギノ角ゴ Pro W3" charset="-128"/>
                <a:cs typeface="ヒラギノ角ゴ Pro W3" charset="-128"/>
              </a:rPr>
              <a:t>Focus on the Regression Step</a:t>
            </a:r>
            <a:endParaRPr lang="en-US" sz="2800" dirty="0">
              <a:solidFill>
                <a:schemeClr val="bg1"/>
              </a:solidFill>
              <a:ea typeface="ヒラギノ角ゴ Pro W3" charset="-128"/>
              <a:cs typeface="ヒラギノ角ゴ Pro W3" charset="-128"/>
            </a:endParaRPr>
          </a:p>
        </p:txBody>
      </p:sp>
      <p:pic>
        <p:nvPicPr>
          <p:cNvPr id="10" name="Picture 9" descr="DataAssimilationDiagram_frame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676400"/>
            <a:ext cx="6789928" cy="3790696"/>
          </a:xfrm>
          <a:prstGeom prst="rect">
            <a:avLst/>
          </a:prstGeom>
          <a:noFill/>
          <a:extLst>
            <a:ext uri="{909E8E84-426E-40dd-AFC4-6F175D3DCCD1}">
              <a14:hiddenFill xmlns="" xmlns:a14="http://schemas.microsoft.com/office/drawing/2010/main">
                <a:solidFill>
                  <a:srgbClr val="FFFFFF"/>
                </a:solidFill>
              </a14:hiddenFill>
            </a:ext>
          </a:extLst>
        </p:spPr>
      </p:pic>
      <p:sp>
        <p:nvSpPr>
          <p:cNvPr id="21510" name="TextBox 8"/>
          <p:cNvSpPr txBox="1">
            <a:spLocks noChangeArrowheads="1"/>
          </p:cNvSpPr>
          <p:nvPr/>
        </p:nvSpPr>
        <p:spPr bwMode="auto">
          <a:xfrm>
            <a:off x="5791200" y="3352800"/>
            <a:ext cx="3124200" cy="224676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charset="0"/>
                <a:ea typeface="ヒラギノ角ゴ Pro W3" charset="0"/>
                <a:cs typeface="ヒラギノ角ゴ Pro W3" charset="0"/>
              </a:defRPr>
            </a:lvl1pPr>
            <a:lvl2pPr marL="37931725" indent="-37474525">
              <a:defRPr sz="2400">
                <a:solidFill>
                  <a:schemeClr val="tx1"/>
                </a:solidFill>
                <a:latin typeface="Arial" charset="0"/>
                <a:ea typeface="ヒラギノ角ゴ Pro W3" charset="0"/>
                <a:cs typeface="ヒラギノ角ゴ Pro W3" charset="0"/>
              </a:defRPr>
            </a:lvl2pPr>
            <a:lvl3pPr>
              <a:defRPr sz="2400">
                <a:solidFill>
                  <a:schemeClr val="tx1"/>
                </a:solidFill>
                <a:latin typeface="Arial" charset="0"/>
                <a:ea typeface="ヒラギノ角ゴ Pro W3" charset="0"/>
                <a:cs typeface="ヒラギノ角ゴ Pro W3" charset="0"/>
              </a:defRPr>
            </a:lvl3pPr>
            <a:lvl4pPr>
              <a:defRPr sz="2400">
                <a:solidFill>
                  <a:schemeClr val="tx1"/>
                </a:solidFill>
                <a:latin typeface="Arial" charset="0"/>
                <a:ea typeface="ヒラギノ角ゴ Pro W3" charset="0"/>
                <a:cs typeface="ヒラギノ角ゴ Pro W3" charset="0"/>
              </a:defRPr>
            </a:lvl4pPr>
            <a:lvl5pPr>
              <a:defRPr sz="2400">
                <a:solidFill>
                  <a:schemeClr val="tx1"/>
                </a:solidFill>
                <a:latin typeface="Arial" charset="0"/>
                <a:ea typeface="ヒラギノ角ゴ Pro W3" charset="0"/>
                <a:cs typeface="ヒラギノ角ゴ Pro W3" charset="0"/>
              </a:defRPr>
            </a:lvl5pPr>
            <a:lvl6pPr marL="4572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6pPr>
            <a:lvl7pPr marL="9144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7pPr>
            <a:lvl8pPr marL="13716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8pPr>
            <a:lvl9pPr marL="1828800" eaLnBrk="0" fontAlgn="base" hangingPunct="0">
              <a:spcBef>
                <a:spcPct val="0"/>
              </a:spcBef>
              <a:spcAft>
                <a:spcPct val="0"/>
              </a:spcAft>
              <a:defRPr sz="2400">
                <a:solidFill>
                  <a:schemeClr val="tx1"/>
                </a:solidFill>
                <a:latin typeface="Arial" charset="0"/>
                <a:ea typeface="ヒラギノ角ゴ Pro W3" charset="0"/>
                <a:cs typeface="ヒラギノ角ゴ Pro W3" charset="0"/>
              </a:defRPr>
            </a:lvl9pPr>
          </a:lstStyle>
          <a:p>
            <a:r>
              <a:rPr lang="en-US" dirty="0" err="1" smtClean="0">
                <a:latin typeface="Symbol" charset="0"/>
              </a:rPr>
              <a:t>D</a:t>
            </a:r>
            <a:r>
              <a:rPr lang="en-US" dirty="0" err="1" smtClean="0"/>
              <a:t>x</a:t>
            </a:r>
            <a:r>
              <a:rPr lang="en-US" baseline="-25000" dirty="0" err="1" smtClean="0"/>
              <a:t>i</a:t>
            </a:r>
            <a:r>
              <a:rPr lang="en-US" baseline="-25000" dirty="0" err="1"/>
              <a:t>,n</a:t>
            </a:r>
            <a:r>
              <a:rPr lang="en-US" dirty="0"/>
              <a:t>=</a:t>
            </a:r>
            <a:r>
              <a:rPr lang="en-US" dirty="0" err="1"/>
              <a:t>b</a:t>
            </a:r>
            <a:r>
              <a:rPr lang="en-US" dirty="0" err="1">
                <a:latin typeface="Symbol" charset="0"/>
              </a:rPr>
              <a:t>D</a:t>
            </a:r>
            <a:r>
              <a:rPr lang="en-US" dirty="0" err="1"/>
              <a:t>y</a:t>
            </a:r>
            <a:r>
              <a:rPr lang="en-US" baseline="-25000" dirty="0" err="1"/>
              <a:t>n</a:t>
            </a:r>
            <a:r>
              <a:rPr lang="en-US" baseline="-25000" dirty="0"/>
              <a:t>,</a:t>
            </a:r>
            <a:r>
              <a:rPr lang="en-US" dirty="0"/>
              <a:t> </a:t>
            </a:r>
          </a:p>
          <a:p>
            <a:r>
              <a:rPr lang="en-US" dirty="0"/>
              <a:t>          n=1,…</a:t>
            </a:r>
            <a:r>
              <a:rPr lang="en-US" dirty="0" smtClean="0"/>
              <a:t>N.</a:t>
            </a:r>
            <a:endParaRPr lang="en-US" dirty="0"/>
          </a:p>
          <a:p>
            <a:endParaRPr lang="en-US" sz="2000" dirty="0"/>
          </a:p>
          <a:p>
            <a:r>
              <a:rPr lang="en-US" dirty="0"/>
              <a:t>N is ensemble size.</a:t>
            </a:r>
          </a:p>
          <a:p>
            <a:r>
              <a:rPr lang="en-US" dirty="0"/>
              <a:t>b is regression    </a:t>
            </a:r>
          </a:p>
          <a:p>
            <a:r>
              <a:rPr lang="en-US" dirty="0"/>
              <a:t>    coefficient</a:t>
            </a:r>
            <a:r>
              <a:rPr lang="en-US" dirty="0" smtClean="0"/>
              <a:t>.</a:t>
            </a:r>
            <a:endParaRPr lang="en-US" dirty="0"/>
          </a:p>
        </p:txBody>
      </p:sp>
      <p:cxnSp>
        <p:nvCxnSpPr>
          <p:cNvPr id="8" name="Straight Arrow Connector 7"/>
          <p:cNvCxnSpPr/>
          <p:nvPr/>
        </p:nvCxnSpPr>
        <p:spPr>
          <a:xfrm flipH="1" flipV="1">
            <a:off x="5181600" y="3657600"/>
            <a:ext cx="457200" cy="152400"/>
          </a:xfrm>
          <a:prstGeom prst="straightConnector1">
            <a:avLst/>
          </a:prstGeom>
          <a:ln w="5715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2874784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17559"/>
            <a:ext cx="5299363" cy="6858000"/>
          </a:xfrm>
          <a:prstGeom prst="rect">
            <a:avLst/>
          </a:prstGeom>
        </p:spPr>
      </p:pic>
      <p:pic>
        <p:nvPicPr>
          <p:cNvPr id="8" name="Picture 7" descr="fig5_n2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1000" y="0"/>
            <a:ext cx="5299364" cy="6858000"/>
          </a:xfrm>
          <a:prstGeom prst="rect">
            <a:avLst/>
          </a:prstGeom>
        </p:spPr>
      </p:pic>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9" name="TextBox 8"/>
          <p:cNvSpPr txBox="1"/>
          <p:nvPr/>
        </p:nvSpPr>
        <p:spPr>
          <a:xfrm>
            <a:off x="533400" y="1143000"/>
            <a:ext cx="3886200" cy="400110"/>
          </a:xfrm>
          <a:prstGeom prst="rect">
            <a:avLst/>
          </a:prstGeom>
          <a:noFill/>
        </p:spPr>
        <p:txBody>
          <a:bodyPr wrap="square" rtlCol="0">
            <a:spAutoFit/>
          </a:bodyPr>
          <a:lstStyle/>
          <a:p>
            <a:r>
              <a:rPr lang="en-US" sz="2000" dirty="0" smtClean="0"/>
              <a:t>GC </a:t>
            </a:r>
            <a:r>
              <a:rPr lang="en-US" sz="2000" dirty="0" err="1" smtClean="0"/>
              <a:t>Halfwidth</a:t>
            </a:r>
            <a:r>
              <a:rPr lang="en-US" sz="2000" dirty="0" smtClean="0"/>
              <a:t> for Best RMSE</a:t>
            </a:r>
            <a:endParaRPr lang="en-US" sz="2000" dirty="0"/>
          </a:p>
        </p:txBody>
      </p:sp>
      <p:sp>
        <p:nvSpPr>
          <p:cNvPr id="10" name="TextBox 9"/>
          <p:cNvSpPr txBox="1"/>
          <p:nvPr/>
        </p:nvSpPr>
        <p:spPr>
          <a:xfrm>
            <a:off x="4572000" y="1295400"/>
            <a:ext cx="4267200" cy="400110"/>
          </a:xfrm>
          <a:prstGeom prst="rect">
            <a:avLst/>
          </a:prstGeom>
          <a:noFill/>
        </p:spPr>
        <p:txBody>
          <a:bodyPr wrap="square" rtlCol="0">
            <a:spAutoFit/>
          </a:bodyPr>
          <a:lstStyle/>
          <a:p>
            <a:r>
              <a:rPr lang="en-US" sz="2000" dirty="0" smtClean="0"/>
              <a:t>CER RMSE / Best GC RMSE: Post</a:t>
            </a:r>
            <a:endParaRPr lang="en-US" sz="2000" dirty="0"/>
          </a:p>
        </p:txBody>
      </p:sp>
      <p:sp>
        <p:nvSpPr>
          <p:cNvPr id="11" name="TextBox 10"/>
          <p:cNvSpPr txBox="1"/>
          <p:nvPr/>
        </p:nvSpPr>
        <p:spPr>
          <a:xfrm>
            <a:off x="1447800" y="4038600"/>
            <a:ext cx="685800" cy="400110"/>
          </a:xfrm>
          <a:prstGeom prst="rect">
            <a:avLst/>
          </a:prstGeom>
          <a:noFill/>
        </p:spPr>
        <p:txBody>
          <a:bodyPr wrap="square" rtlCol="0">
            <a:spAutoFit/>
          </a:bodyPr>
          <a:lstStyle/>
          <a:p>
            <a:r>
              <a:rPr lang="en-US" sz="2000" dirty="0" smtClean="0"/>
              <a:t>1</a:t>
            </a:r>
            <a:endParaRPr lang="en-US" sz="2000" dirty="0"/>
          </a:p>
        </p:txBody>
      </p:sp>
      <p:sp>
        <p:nvSpPr>
          <p:cNvPr id="12" name="TextBox 11"/>
          <p:cNvSpPr txBox="1"/>
          <p:nvPr/>
        </p:nvSpPr>
        <p:spPr>
          <a:xfrm>
            <a:off x="5867400" y="4038600"/>
            <a:ext cx="685800" cy="400110"/>
          </a:xfrm>
          <a:prstGeom prst="rect">
            <a:avLst/>
          </a:prstGeom>
          <a:noFill/>
        </p:spPr>
        <p:txBody>
          <a:bodyPr wrap="square" rtlCol="0">
            <a:spAutoFit/>
          </a:bodyPr>
          <a:lstStyle/>
          <a:p>
            <a:r>
              <a:rPr lang="en-US" sz="2000" dirty="0" smtClean="0"/>
              <a:t>1</a:t>
            </a:r>
            <a:endParaRPr lang="en-US" sz="2000" dirty="0"/>
          </a:p>
        </p:txBody>
      </p:sp>
      <p:sp>
        <p:nvSpPr>
          <p:cNvPr id="13" name="TextBox 12"/>
          <p:cNvSpPr txBox="1"/>
          <p:nvPr/>
        </p:nvSpPr>
        <p:spPr>
          <a:xfrm>
            <a:off x="2819400" y="1809690"/>
            <a:ext cx="685800" cy="400110"/>
          </a:xfrm>
          <a:prstGeom prst="rect">
            <a:avLst/>
          </a:prstGeom>
          <a:noFill/>
        </p:spPr>
        <p:txBody>
          <a:bodyPr wrap="square" rtlCol="0">
            <a:spAutoFit/>
          </a:bodyPr>
          <a:lstStyle/>
          <a:p>
            <a:r>
              <a:rPr lang="en-US" sz="2000" dirty="0" smtClean="0"/>
              <a:t>2</a:t>
            </a:r>
            <a:endParaRPr lang="en-US" sz="2000" dirty="0"/>
          </a:p>
        </p:txBody>
      </p:sp>
      <p:sp>
        <p:nvSpPr>
          <p:cNvPr id="14" name="TextBox 13"/>
          <p:cNvSpPr txBox="1"/>
          <p:nvPr/>
        </p:nvSpPr>
        <p:spPr>
          <a:xfrm>
            <a:off x="7239000" y="1809690"/>
            <a:ext cx="685800" cy="400110"/>
          </a:xfrm>
          <a:prstGeom prst="rect">
            <a:avLst/>
          </a:prstGeom>
          <a:noFill/>
        </p:spPr>
        <p:txBody>
          <a:bodyPr wrap="square" rtlCol="0">
            <a:spAutoFit/>
          </a:bodyPr>
          <a:lstStyle/>
          <a:p>
            <a:r>
              <a:rPr lang="en-US" sz="2000" dirty="0" smtClean="0"/>
              <a:t>2</a:t>
            </a:r>
            <a:endParaRPr lang="en-US" sz="2000" dirty="0"/>
          </a:p>
        </p:txBody>
      </p:sp>
      <p:sp>
        <p:nvSpPr>
          <p:cNvPr id="15" name="TextBox 14"/>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Lorenz96 Identity Observations Summary (N=20)</a:t>
            </a:r>
            <a:endParaRPr lang="en-US" sz="2800" dirty="0">
              <a:solidFill>
                <a:schemeClr val="bg1"/>
              </a:solidFill>
            </a:endParaRPr>
          </a:p>
        </p:txBody>
      </p:sp>
    </p:spTree>
    <p:extLst>
      <p:ext uri="{BB962C8B-B14F-4D97-AF65-F5344CB8AC3E}">
        <p14:creationId xmlns:p14="http://schemas.microsoft.com/office/powerpoint/2010/main" val="43292913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15184" y="1544498"/>
            <a:ext cx="7671306" cy="1569660"/>
          </a:xfrm>
          <a:prstGeom prst="rect">
            <a:avLst/>
          </a:prstGeom>
          <a:noFill/>
        </p:spPr>
        <p:txBody>
          <a:bodyPr wrap="square" rtlCol="0">
            <a:spAutoFit/>
          </a:bodyPr>
          <a:lstStyle/>
          <a:p>
            <a:r>
              <a:rPr lang="en-US" sz="2400" dirty="0" smtClean="0"/>
              <a:t>Each observation is average of grid point plus its nearest 8 neighbors on both side; total of 17 points.</a:t>
            </a:r>
          </a:p>
          <a:p>
            <a:r>
              <a:rPr lang="en-US" sz="2400" dirty="0" smtClean="0"/>
              <a:t>	(Something like a radiance observation.)</a:t>
            </a:r>
          </a:p>
          <a:p>
            <a:endParaRPr lang="en-US" sz="2400" dirty="0" smtClean="0"/>
          </a:p>
        </p:txBody>
      </p:sp>
      <p:pic>
        <p:nvPicPr>
          <p:cNvPr id="2" name="Picture 1" descr="l96_subsets2.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8700" y="2954970"/>
            <a:ext cx="4533900" cy="2349500"/>
          </a:xfrm>
          <a:prstGeom prst="rect">
            <a:avLst/>
          </a:prstGeom>
        </p:spPr>
      </p:pic>
      <p:sp>
        <p:nvSpPr>
          <p:cNvPr id="3" name="Footer Placeholder 2"/>
          <p:cNvSpPr>
            <a:spLocks noGrp="1"/>
          </p:cNvSpPr>
          <p:nvPr>
            <p:ph type="ftr" sz="quarter" idx="3"/>
          </p:nvPr>
        </p:nvSpPr>
        <p:spPr/>
        <p:txBody>
          <a:bodyPr/>
          <a:lstStyle/>
          <a:p>
            <a:pPr lvl="0"/>
            <a:r>
              <a:rPr lang="sk-SK" sz="1400" smtClean="0">
                <a:solidFill>
                  <a:srgbClr val="000000"/>
                </a:solidFill>
                <a:latin typeface="Calibri"/>
                <a:cs typeface="Calibri"/>
              </a:rPr>
              <a:t>Nanjing DA Tutorial, 29 Aug. 2017</a:t>
            </a:r>
            <a:endParaRPr lang="en-US" sz="1400" dirty="0">
              <a:solidFill>
                <a:srgbClr val="000000"/>
              </a:solidFill>
              <a:latin typeface="Calibri"/>
              <a:cs typeface="Calibri"/>
            </a:endParaRPr>
          </a:p>
        </p:txBody>
      </p:sp>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L96 Case </a:t>
            </a:r>
            <a:r>
              <a:rPr lang="en-US" sz="2800" dirty="0">
                <a:solidFill>
                  <a:schemeClr val="bg1"/>
                </a:solidFill>
              </a:rPr>
              <a:t>3</a:t>
            </a:r>
            <a:r>
              <a:rPr lang="en-US" sz="2800" dirty="0" smtClean="0">
                <a:solidFill>
                  <a:schemeClr val="bg1"/>
                </a:solidFill>
              </a:rPr>
              <a:t>: Integral Observations</a:t>
            </a:r>
            <a:endParaRPr lang="en-US" sz="2800" dirty="0">
              <a:solidFill>
                <a:schemeClr val="bg1"/>
              </a:solidFill>
            </a:endParaRPr>
          </a:p>
        </p:txBody>
      </p:sp>
    </p:spTree>
    <p:extLst>
      <p:ext uri="{BB962C8B-B14F-4D97-AF65-F5344CB8AC3E}">
        <p14:creationId xmlns:p14="http://schemas.microsoft.com/office/powerpoint/2010/main" val="174240620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15184" y="1544498"/>
            <a:ext cx="7671306" cy="3046988"/>
          </a:xfrm>
          <a:prstGeom prst="rect">
            <a:avLst/>
          </a:prstGeom>
          <a:noFill/>
        </p:spPr>
        <p:txBody>
          <a:bodyPr wrap="square" rtlCol="0">
            <a:spAutoFit/>
          </a:bodyPr>
          <a:lstStyle/>
          <a:p>
            <a:r>
              <a:rPr lang="en-US" sz="2400" dirty="0" smtClean="0"/>
              <a:t>Each observation is average of grid point plus its nearest 8 neighbors on both side; total of 17 points.</a:t>
            </a:r>
          </a:p>
          <a:p>
            <a:r>
              <a:rPr lang="en-US" sz="2400" dirty="0" smtClean="0"/>
              <a:t>	(Something like a radiance observation.)</a:t>
            </a:r>
          </a:p>
          <a:p>
            <a:endParaRPr lang="en-US" sz="2400" dirty="0" smtClean="0"/>
          </a:p>
          <a:p>
            <a:r>
              <a:rPr lang="en-US" sz="2400" dirty="0" smtClean="0"/>
              <a:t>Error variance 0.0625.</a:t>
            </a:r>
          </a:p>
          <a:p>
            <a:endParaRPr lang="en-US" sz="2400" dirty="0" smtClean="0"/>
          </a:p>
          <a:p>
            <a:r>
              <a:rPr lang="en-US" sz="2400" dirty="0" smtClean="0"/>
              <a:t>Assimilate every standard model </a:t>
            </a:r>
            <a:r>
              <a:rPr lang="en-US" sz="2400" dirty="0" err="1" smtClean="0"/>
              <a:t>timestep</a:t>
            </a:r>
            <a:r>
              <a:rPr lang="en-US" sz="2400" dirty="0" smtClean="0"/>
              <a:t>.</a:t>
            </a:r>
          </a:p>
          <a:p>
            <a:endParaRPr lang="en-US" sz="2400" dirty="0" smtClean="0"/>
          </a:p>
        </p:txBody>
      </p:sp>
      <p:sp>
        <p:nvSpPr>
          <p:cNvPr id="2" name="Footer Placeholder 1"/>
          <p:cNvSpPr>
            <a:spLocks noGrp="1"/>
          </p:cNvSpPr>
          <p:nvPr>
            <p:ph type="ftr" sz="quarter" idx="3"/>
          </p:nvPr>
        </p:nvSpPr>
        <p:spPr/>
        <p:txBody>
          <a:bodyPr/>
          <a:lstStyle/>
          <a:p>
            <a:pPr lvl="0" defTabSz="457200" eaLnBrk="1" fontAlgn="auto" hangingPunct="1">
              <a:spcBef>
                <a:spcPts val="0"/>
              </a:spcBef>
              <a:spcAft>
                <a:spcPts val="0"/>
              </a:spcAft>
            </a:pPr>
            <a:r>
              <a:rPr lang="sk-SK" sz="1400" smtClean="0">
                <a:solidFill>
                  <a:srgbClr val="000000"/>
                </a:solidFill>
                <a:latin typeface="Calibri"/>
                <a:ea typeface="ＭＳ Ｐゴシック"/>
                <a:cs typeface="ＭＳ Ｐゴシック"/>
              </a:rPr>
              <a:t>Nanjing DA Tutorial, 29 Aug. 2017</a:t>
            </a:r>
            <a:endParaRPr lang="en-US" sz="1400" dirty="0">
              <a:solidFill>
                <a:srgbClr val="000000"/>
              </a:solidFill>
              <a:latin typeface="Calibri"/>
              <a:ea typeface="ＭＳ Ｐゴシック"/>
              <a:cs typeface="ＭＳ Ｐゴシック"/>
            </a:endParaRPr>
          </a:p>
        </p:txBody>
      </p:sp>
      <p:sp>
        <p:nvSpPr>
          <p:cNvPr id="8" name="TextBox 7"/>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Case 3</a:t>
            </a:r>
            <a:r>
              <a:rPr lang="en-US" sz="2800" dirty="0" smtClean="0">
                <a:solidFill>
                  <a:schemeClr val="bg1"/>
                </a:solidFill>
              </a:rPr>
              <a:t>: Integral Observations</a:t>
            </a:r>
            <a:endParaRPr lang="en-US" sz="2800" dirty="0">
              <a:solidFill>
                <a:schemeClr val="bg1"/>
              </a:solidFill>
            </a:endParaRPr>
          </a:p>
        </p:txBody>
      </p:sp>
    </p:spTree>
    <p:extLst>
      <p:ext uri="{BB962C8B-B14F-4D97-AF65-F5344CB8AC3E}">
        <p14:creationId xmlns:p14="http://schemas.microsoft.com/office/powerpoint/2010/main" val="34259808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431161"/>
          </a:xfrm>
          <a:prstGeom prst="rect">
            <a:avLst/>
          </a:prstGeom>
          <a:noFill/>
        </p:spPr>
        <p:txBody>
          <a:bodyPr wrap="square" rtlCol="0">
            <a:spAutoFit/>
          </a:bodyPr>
          <a:lstStyle/>
          <a:p>
            <a:pPr algn="ctr"/>
            <a:endParaRPr lang="en-US" sz="2300" dirty="0"/>
          </a:p>
          <a:p>
            <a:r>
              <a:rPr lang="en-US" sz="2000" dirty="0" smtClean="0"/>
              <a:t>Compare Correlation Error Reduction to </a:t>
            </a:r>
            <a:r>
              <a:rPr lang="en-US" sz="2000" dirty="0" err="1" smtClean="0"/>
              <a:t>Gaspari</a:t>
            </a:r>
            <a:r>
              <a:rPr lang="en-US" sz="2000" dirty="0" smtClean="0"/>
              <a:t> Cohn Localization</a:t>
            </a:r>
          </a:p>
          <a:p>
            <a:r>
              <a:rPr lang="en-US" sz="2000" dirty="0" smtClean="0"/>
              <a:t>Ensemble Size </a:t>
            </a:r>
            <a:r>
              <a:rPr lang="en-US" sz="2000" dirty="0" smtClean="0">
                <a:solidFill>
                  <a:srgbClr val="00B400"/>
                </a:solidFill>
              </a:rPr>
              <a:t>20</a:t>
            </a:r>
            <a:r>
              <a:rPr lang="en-US" sz="2000" dirty="0" smtClean="0"/>
              <a:t> </a:t>
            </a:r>
          </a:p>
          <a:p>
            <a:pPr algn="ctr"/>
            <a:endParaRPr lang="en-US"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6301" y="1724613"/>
            <a:ext cx="5471586" cy="4360001"/>
          </a:xfrm>
          <a:prstGeom prst="rect">
            <a:avLst/>
          </a:prstGeom>
        </p:spPr>
      </p:pic>
      <p:sp>
        <p:nvSpPr>
          <p:cNvPr id="6" name="TextBox 5"/>
          <p:cNvSpPr txBox="1"/>
          <p:nvPr/>
        </p:nvSpPr>
        <p:spPr>
          <a:xfrm>
            <a:off x="0" y="-1"/>
            <a:ext cx="9144000" cy="523220"/>
          </a:xfrm>
          <a:prstGeom prst="rect">
            <a:avLst/>
          </a:prstGeom>
          <a:solidFill>
            <a:srgbClr val="3366FF"/>
          </a:solidFill>
        </p:spPr>
        <p:txBody>
          <a:bodyPr wrap="square" rtlCol="0">
            <a:spAutoFit/>
          </a:bodyPr>
          <a:lstStyle/>
          <a:p>
            <a:pPr algn="ctr"/>
            <a:r>
              <a:rPr lang="en-US" sz="2800" dirty="0">
                <a:solidFill>
                  <a:schemeClr val="bg1"/>
                </a:solidFill>
              </a:rPr>
              <a:t>Case 3</a:t>
            </a:r>
            <a:r>
              <a:rPr lang="en-US" sz="2800" dirty="0" smtClean="0">
                <a:solidFill>
                  <a:schemeClr val="bg1"/>
                </a:solidFill>
              </a:rPr>
              <a:t>: Integral Observations</a:t>
            </a:r>
            <a:endParaRPr lang="en-US" sz="2800" dirty="0">
              <a:solidFill>
                <a:schemeClr val="bg1"/>
              </a:solidFill>
            </a:endParaRPr>
          </a:p>
        </p:txBody>
      </p:sp>
    </p:spTree>
    <p:extLst>
      <p:ext uri="{BB962C8B-B14F-4D97-AF65-F5344CB8AC3E}">
        <p14:creationId xmlns:p14="http://schemas.microsoft.com/office/powerpoint/2010/main" val="12646195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7" y="1724025"/>
            <a:ext cx="5537835" cy="4361180"/>
          </a:xfrm>
          <a:prstGeom prst="rect">
            <a:avLst/>
          </a:prstGeom>
        </p:spPr>
      </p:pic>
      <p:sp>
        <p:nvSpPr>
          <p:cNvPr id="6" name="TextBox 5"/>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Approximate Localization: Observing Average of 17 States</a:t>
            </a:r>
          </a:p>
        </p:txBody>
      </p:sp>
      <p:sp>
        <p:nvSpPr>
          <p:cNvPr id="7" name="TextBox 6"/>
          <p:cNvSpPr txBox="1"/>
          <p:nvPr/>
        </p:nvSpPr>
        <p:spPr>
          <a:xfrm>
            <a:off x="381000" y="228601"/>
            <a:ext cx="8458200" cy="1123384"/>
          </a:xfrm>
          <a:prstGeom prst="rect">
            <a:avLst/>
          </a:prstGeom>
          <a:noFill/>
        </p:spPr>
        <p:txBody>
          <a:bodyPr wrap="square" rtlCol="0">
            <a:spAutoFit/>
          </a:bodyPr>
          <a:lstStyle/>
          <a:p>
            <a:pPr algn="ctr"/>
            <a:endParaRPr lang="en-US" sz="2300" dirty="0" smtClean="0"/>
          </a:p>
          <a:p>
            <a:endParaRPr lang="en-US" dirty="0"/>
          </a:p>
          <a:p>
            <a:r>
              <a:rPr lang="en-US" sz="2000" dirty="0" smtClean="0"/>
              <a:t>Ensemble Size </a:t>
            </a:r>
            <a:r>
              <a:rPr lang="en-US" sz="2000" dirty="0" smtClean="0">
                <a:solidFill>
                  <a:srgbClr val="00B400"/>
                </a:solidFill>
              </a:rPr>
              <a:t>20</a:t>
            </a:r>
            <a:r>
              <a:rPr lang="en-US" sz="2000" dirty="0" smtClean="0">
                <a:solidFill>
                  <a:srgbClr val="0000FF"/>
                </a:solidFill>
              </a:rPr>
              <a:t>			</a:t>
            </a:r>
            <a:r>
              <a:rPr lang="en-US" sz="2000" dirty="0" smtClean="0">
                <a:solidFill>
                  <a:srgbClr val="FF0000"/>
                </a:solidFill>
              </a:rPr>
              <a:t>			</a:t>
            </a:r>
            <a:endParaRPr lang="en-US" sz="2000" dirty="0" smtClean="0"/>
          </a:p>
        </p:txBody>
      </p:sp>
    </p:spTree>
    <p:extLst>
      <p:ext uri="{BB962C8B-B14F-4D97-AF65-F5344CB8AC3E}">
        <p14:creationId xmlns:p14="http://schemas.microsoft.com/office/powerpoint/2010/main" val="12645942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3" name="TextBox 2"/>
          <p:cNvSpPr txBox="1"/>
          <p:nvPr/>
        </p:nvSpPr>
        <p:spPr>
          <a:xfrm>
            <a:off x="381000" y="228601"/>
            <a:ext cx="8458200" cy="1431161"/>
          </a:xfrm>
          <a:prstGeom prst="rect">
            <a:avLst/>
          </a:prstGeom>
          <a:noFill/>
        </p:spPr>
        <p:txBody>
          <a:bodyPr wrap="square" rtlCol="0">
            <a:spAutoFit/>
          </a:bodyPr>
          <a:lstStyle/>
          <a:p>
            <a:pPr algn="ctr"/>
            <a:endParaRPr lang="en-US" sz="2300" dirty="0" smtClean="0"/>
          </a:p>
          <a:p>
            <a:endParaRPr lang="en-US" dirty="0"/>
          </a:p>
          <a:p>
            <a:r>
              <a:rPr lang="en-US" sz="2000" dirty="0" smtClean="0"/>
              <a:t>Ensemble Size </a:t>
            </a:r>
            <a:r>
              <a:rPr lang="en-US" sz="2000" dirty="0" smtClean="0">
                <a:solidFill>
                  <a:srgbClr val="00B400"/>
                </a:solidFill>
              </a:rPr>
              <a:t>20</a:t>
            </a:r>
            <a:r>
              <a:rPr lang="en-US" sz="2000" dirty="0" smtClean="0">
                <a:solidFill>
                  <a:srgbClr val="0000FF"/>
                </a:solidFill>
              </a:rPr>
              <a:t>			</a:t>
            </a:r>
            <a:r>
              <a:rPr lang="en-US" sz="2000" dirty="0" smtClean="0"/>
              <a:t>Plus localization for observations</a:t>
            </a:r>
            <a:r>
              <a:rPr lang="en-US" sz="2000" dirty="0" smtClean="0">
                <a:solidFill>
                  <a:srgbClr val="FF0000"/>
                </a:solidFill>
              </a:rPr>
              <a:t>			</a:t>
            </a:r>
            <a:endParaRPr lang="en-US" sz="2000"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3177" y="1724025"/>
            <a:ext cx="5537835" cy="4361180"/>
          </a:xfrm>
          <a:prstGeom prst="rect">
            <a:avLst/>
          </a:prstGeom>
        </p:spPr>
      </p:pic>
      <p:sp>
        <p:nvSpPr>
          <p:cNvPr id="7" name="TextBox 6"/>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Approximate Localization: Observing Average of 17 States</a:t>
            </a:r>
          </a:p>
        </p:txBody>
      </p:sp>
    </p:spTree>
    <p:extLst>
      <p:ext uri="{BB962C8B-B14F-4D97-AF65-F5344CB8AC3E}">
        <p14:creationId xmlns:p14="http://schemas.microsoft.com/office/powerpoint/2010/main" val="359099662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0"/>
            <a:ext cx="5299362" cy="6857999"/>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1000" y="0"/>
            <a:ext cx="5299362" cy="6857999"/>
          </a:xfrm>
          <a:prstGeom prst="rect">
            <a:avLst/>
          </a:prstGeom>
        </p:spPr>
      </p:pic>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9" name="TextBox 8"/>
          <p:cNvSpPr txBox="1"/>
          <p:nvPr/>
        </p:nvSpPr>
        <p:spPr>
          <a:xfrm>
            <a:off x="533400" y="1143000"/>
            <a:ext cx="3886200" cy="400110"/>
          </a:xfrm>
          <a:prstGeom prst="rect">
            <a:avLst/>
          </a:prstGeom>
          <a:noFill/>
        </p:spPr>
        <p:txBody>
          <a:bodyPr wrap="square" rtlCol="0">
            <a:spAutoFit/>
          </a:bodyPr>
          <a:lstStyle/>
          <a:p>
            <a:r>
              <a:rPr lang="en-US" sz="2000" dirty="0" smtClean="0"/>
              <a:t>RMSE for Best GC</a:t>
            </a:r>
            <a:endParaRPr lang="en-US" sz="2000" dirty="0"/>
          </a:p>
        </p:txBody>
      </p:sp>
      <p:sp>
        <p:nvSpPr>
          <p:cNvPr id="10" name="TextBox 9"/>
          <p:cNvSpPr txBox="1"/>
          <p:nvPr/>
        </p:nvSpPr>
        <p:spPr>
          <a:xfrm>
            <a:off x="4572000" y="1295400"/>
            <a:ext cx="4267200" cy="400110"/>
          </a:xfrm>
          <a:prstGeom prst="rect">
            <a:avLst/>
          </a:prstGeom>
          <a:noFill/>
        </p:spPr>
        <p:txBody>
          <a:bodyPr wrap="square" rtlCol="0">
            <a:spAutoFit/>
          </a:bodyPr>
          <a:lstStyle/>
          <a:p>
            <a:r>
              <a:rPr lang="en-US" sz="2000" dirty="0" smtClean="0"/>
              <a:t>CER RMSE / Best GC RMSE: Post</a:t>
            </a:r>
            <a:endParaRPr lang="en-US" sz="2000" dirty="0"/>
          </a:p>
        </p:txBody>
      </p:sp>
      <p:sp>
        <p:nvSpPr>
          <p:cNvPr id="2" name="TextBox 1"/>
          <p:cNvSpPr txBox="1"/>
          <p:nvPr/>
        </p:nvSpPr>
        <p:spPr>
          <a:xfrm>
            <a:off x="2133600" y="1752600"/>
            <a:ext cx="381000" cy="584776"/>
          </a:xfrm>
          <a:prstGeom prst="rect">
            <a:avLst/>
          </a:prstGeom>
          <a:noFill/>
        </p:spPr>
        <p:txBody>
          <a:bodyPr wrap="square" rtlCol="0">
            <a:spAutoFit/>
          </a:bodyPr>
          <a:lstStyle/>
          <a:p>
            <a:r>
              <a:rPr lang="en-US" sz="3200" dirty="0" smtClean="0">
                <a:solidFill>
                  <a:srgbClr val="FFFF00"/>
                </a:solidFill>
              </a:rPr>
              <a:t>*</a:t>
            </a:r>
            <a:endParaRPr lang="en-US" sz="3200" dirty="0">
              <a:solidFill>
                <a:srgbClr val="FFFF00"/>
              </a:solidFill>
            </a:endParaRPr>
          </a:p>
        </p:txBody>
      </p:sp>
      <p:sp>
        <p:nvSpPr>
          <p:cNvPr id="15" name="TextBox 14"/>
          <p:cNvSpPr txBox="1"/>
          <p:nvPr/>
        </p:nvSpPr>
        <p:spPr>
          <a:xfrm>
            <a:off x="6553200" y="1752600"/>
            <a:ext cx="381000" cy="584776"/>
          </a:xfrm>
          <a:prstGeom prst="rect">
            <a:avLst/>
          </a:prstGeom>
          <a:noFill/>
        </p:spPr>
        <p:txBody>
          <a:bodyPr wrap="square" rtlCol="0">
            <a:spAutoFit/>
          </a:bodyPr>
          <a:lstStyle/>
          <a:p>
            <a:r>
              <a:rPr lang="en-US" sz="3200" dirty="0" smtClean="0">
                <a:solidFill>
                  <a:srgbClr val="FFFF00"/>
                </a:solidFill>
              </a:rPr>
              <a:t>*</a:t>
            </a:r>
            <a:endParaRPr lang="en-US" sz="3200" dirty="0">
              <a:solidFill>
                <a:srgbClr val="FFFF00"/>
              </a:solidFill>
            </a:endParaRPr>
          </a:p>
        </p:txBody>
      </p:sp>
      <p:sp>
        <p:nvSpPr>
          <p:cNvPr id="11" name="TextBox 10"/>
          <p:cNvSpPr txBox="1"/>
          <p:nvPr/>
        </p:nvSpPr>
        <p:spPr>
          <a:xfrm>
            <a:off x="0" y="0"/>
            <a:ext cx="9144000" cy="523220"/>
          </a:xfrm>
          <a:prstGeom prst="rect">
            <a:avLst/>
          </a:prstGeom>
          <a:solidFill>
            <a:srgbClr val="3366FF"/>
          </a:solidFill>
        </p:spPr>
        <p:txBody>
          <a:bodyPr wrap="square" rtlCol="0">
            <a:spAutoFit/>
          </a:bodyPr>
          <a:lstStyle/>
          <a:p>
            <a:pPr algn="ctr"/>
            <a:r>
              <a:rPr lang="en-US" sz="2800" dirty="0" smtClean="0">
                <a:solidFill>
                  <a:schemeClr val="bg1"/>
                </a:solidFill>
              </a:rPr>
              <a:t>Lorenz96 Integral Observations Summary (N=20)</a:t>
            </a:r>
            <a:endParaRPr lang="en-US" sz="2800" dirty="0">
              <a:solidFill>
                <a:schemeClr val="bg1"/>
              </a:solidFill>
            </a:endParaRPr>
          </a:p>
        </p:txBody>
      </p:sp>
    </p:spTree>
    <p:extLst>
      <p:ext uri="{BB962C8B-B14F-4D97-AF65-F5344CB8AC3E}">
        <p14:creationId xmlns:p14="http://schemas.microsoft.com/office/powerpoint/2010/main" val="143071653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3" name="TextBox 12"/>
          <p:cNvSpPr txBox="1"/>
          <p:nvPr/>
        </p:nvSpPr>
        <p:spPr>
          <a:xfrm>
            <a:off x="457200" y="1295400"/>
            <a:ext cx="8382000" cy="2677656"/>
          </a:xfrm>
          <a:prstGeom prst="rect">
            <a:avLst/>
          </a:prstGeom>
          <a:noFill/>
        </p:spPr>
        <p:txBody>
          <a:bodyPr wrap="square" rtlCol="0">
            <a:spAutoFit/>
          </a:bodyPr>
          <a:lstStyle/>
          <a:p>
            <a:r>
              <a:rPr lang="en-US" dirty="0" smtClean="0"/>
              <a:t>Work with Lili Lei and Jeff Whitaker</a:t>
            </a:r>
          </a:p>
          <a:p>
            <a:endParaRPr lang="en-US" dirty="0"/>
          </a:p>
          <a:p>
            <a:r>
              <a:rPr lang="en-US" dirty="0" smtClean="0"/>
              <a:t>Find localization that gives least error compared to known true state in OSSE.</a:t>
            </a:r>
          </a:p>
          <a:p>
            <a:endParaRPr lang="en-US" dirty="0"/>
          </a:p>
          <a:p>
            <a:r>
              <a:rPr lang="en-US" dirty="0" smtClean="0"/>
              <a:t>No a priori relation to sampling error.</a:t>
            </a:r>
            <a:endParaRPr lang="en-US" dirty="0"/>
          </a:p>
          <a:p>
            <a:endParaRPr lang="en-US" dirty="0"/>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spTree>
    <p:extLst>
      <p:ext uri="{BB962C8B-B14F-4D97-AF65-F5344CB8AC3E}">
        <p14:creationId xmlns:p14="http://schemas.microsoft.com/office/powerpoint/2010/main" val="359494734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1351" y="1193266"/>
            <a:ext cx="4788217" cy="3268980"/>
          </a:xfrm>
          <a:prstGeom prst="rect">
            <a:avLst/>
          </a:prstGeom>
        </p:spPr>
      </p:pic>
      <p:sp>
        <p:nvSpPr>
          <p:cNvPr id="6" name="TextBox 5"/>
          <p:cNvSpPr txBox="1"/>
          <p:nvPr/>
        </p:nvSpPr>
        <p:spPr>
          <a:xfrm>
            <a:off x="784087" y="4572006"/>
            <a:ext cx="7631043" cy="830997"/>
          </a:xfrm>
          <a:prstGeom prst="rect">
            <a:avLst/>
          </a:prstGeom>
          <a:noFill/>
        </p:spPr>
        <p:txBody>
          <a:bodyPr wrap="square" rtlCol="0">
            <a:spAutoFit/>
          </a:bodyPr>
          <a:lstStyle/>
          <a:p>
            <a:r>
              <a:rPr lang="en-US" sz="2400" dirty="0" smtClean="0"/>
              <a:t>Have output from an OSSE.</a:t>
            </a:r>
          </a:p>
          <a:p>
            <a:r>
              <a:rPr lang="en-US" sz="2400" dirty="0" smtClean="0"/>
              <a:t>Know prior ensemble and truth for each state variable.</a:t>
            </a:r>
            <a:endParaRPr lang="en-US" sz="2400" dirty="0"/>
          </a:p>
        </p:txBody>
      </p:sp>
    </p:spTree>
    <p:extLst>
      <p:ext uri="{BB962C8B-B14F-4D97-AF65-F5344CB8AC3E}">
        <p14:creationId xmlns:p14="http://schemas.microsoft.com/office/powerpoint/2010/main" val="32153080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pPr defTabSz="457200" eaLnBrk="1" fontAlgn="auto" hangingPunct="1">
              <a:spcBef>
                <a:spcPts val="0"/>
              </a:spcBef>
              <a:spcAft>
                <a:spcPts val="0"/>
              </a:spcAft>
            </a:pPr>
            <a:r>
              <a:rPr lang="sk-SK" smtClean="0">
                <a:latin typeface="Calibri"/>
                <a:ea typeface="+mn-ea"/>
                <a:cs typeface="+mn-cs"/>
              </a:rPr>
              <a:t>Nanjing DA Tutorial, 29 Aug. 2017</a:t>
            </a:r>
            <a:endParaRPr lang="en-US" dirty="0">
              <a:latin typeface="Calibri"/>
              <a:ea typeface="+mn-ea"/>
              <a:cs typeface="+mn-cs"/>
            </a:endParaRPr>
          </a:p>
        </p:txBody>
      </p:sp>
      <p:sp>
        <p:nvSpPr>
          <p:cNvPr id="14" name="TextBox 13"/>
          <p:cNvSpPr txBox="1"/>
          <p:nvPr/>
        </p:nvSpPr>
        <p:spPr>
          <a:xfrm>
            <a:off x="0" y="-1"/>
            <a:ext cx="9144000" cy="461665"/>
          </a:xfrm>
          <a:prstGeom prst="rect">
            <a:avLst/>
          </a:prstGeom>
          <a:solidFill>
            <a:srgbClr val="3366FF"/>
          </a:solidFill>
        </p:spPr>
        <p:txBody>
          <a:bodyPr wrap="square" rtlCol="0">
            <a:spAutoFit/>
          </a:bodyPr>
          <a:lstStyle/>
          <a:p>
            <a:pPr algn="ctr"/>
            <a:r>
              <a:rPr lang="en-US" dirty="0">
                <a:solidFill>
                  <a:schemeClr val="bg1"/>
                </a:solidFill>
              </a:rPr>
              <a:t>Localization </a:t>
            </a:r>
            <a:r>
              <a:rPr lang="en-US" dirty="0" smtClean="0">
                <a:solidFill>
                  <a:schemeClr val="bg1"/>
                </a:solidFill>
              </a:rPr>
              <a:t>Method 5:  Empirical Localization Function (ELF)</a:t>
            </a:r>
            <a:endParaRPr lang="en-US" dirty="0">
              <a:solidFill>
                <a:schemeClr val="bg1"/>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1351" y="1193266"/>
            <a:ext cx="4788217" cy="3268980"/>
          </a:xfrm>
          <a:prstGeom prst="rect">
            <a:avLst/>
          </a:prstGeom>
        </p:spPr>
      </p:pic>
      <p:sp>
        <p:nvSpPr>
          <p:cNvPr id="8" name="TextBox 7"/>
          <p:cNvSpPr txBox="1"/>
          <p:nvPr/>
        </p:nvSpPr>
        <p:spPr>
          <a:xfrm>
            <a:off x="784087" y="4572006"/>
            <a:ext cx="8004543" cy="1200328"/>
          </a:xfrm>
          <a:prstGeom prst="rect">
            <a:avLst/>
          </a:prstGeom>
          <a:noFill/>
        </p:spPr>
        <p:txBody>
          <a:bodyPr wrap="square" rtlCol="0">
            <a:spAutoFit/>
          </a:bodyPr>
          <a:lstStyle/>
          <a:p>
            <a:r>
              <a:rPr lang="en-US" sz="2400" dirty="0" smtClean="0"/>
              <a:t>Have output from an OSSE.</a:t>
            </a:r>
          </a:p>
          <a:p>
            <a:r>
              <a:rPr lang="en-US" sz="2400" dirty="0" smtClean="0"/>
              <a:t>Know prior ensemble and truth for each state variable.</a:t>
            </a:r>
          </a:p>
          <a:p>
            <a:r>
              <a:rPr lang="en-US" sz="2400" dirty="0" smtClean="0"/>
              <a:t>Can get truth &amp; prior ensemble for any potential observations. </a:t>
            </a:r>
            <a:endParaRPr lang="en-US" sz="2400" dirty="0"/>
          </a:p>
        </p:txBody>
      </p:sp>
    </p:spTree>
    <p:extLst>
      <p:ext uri="{BB962C8B-B14F-4D97-AF65-F5344CB8AC3E}">
        <p14:creationId xmlns:p14="http://schemas.microsoft.com/office/powerpoint/2010/main" val="49194428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theme/theme1.xml><?xml version="1.0" encoding="utf-8"?>
<a:theme xmlns:a="http://schemas.openxmlformats.org/drawingml/2006/main" name="jla_ams">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olidFill>
            <a:schemeClr val="tx1"/>
          </a:solidFill>
        </a:ln>
      </a:spPr>
      <a:bodyPr vert="horz" wrap="square" lIns="91440" tIns="45720" rIns="91440" bIns="45720" numCol="1" rtlCol="0"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2400" b="0" i="0" u="none" strike="noStrike" cap="none" normalizeH="0" baseline="0">
            <a:ln>
              <a:noFill/>
            </a:ln>
            <a:solidFill>
              <a:schemeClr val="tx1"/>
            </a:solidFill>
            <a:effectLst/>
            <a:latin typeface="Arial" pitchFamily="-112" charset="0"/>
            <a:ea typeface="ＭＳ Ｐゴシック" pitchFamily="-112" charset="-128"/>
            <a:cs typeface="ＭＳ Ｐゴシック" pitchFamily="-112"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12" charset="0"/>
            <a:ea typeface="ＭＳ Ｐゴシック" pitchFamily="-112" charset="-128"/>
            <a:cs typeface="ＭＳ Ｐゴシック" pitchFamily="-112"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DART_Tuto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jla_ams_mars.thmx</Template>
  <TotalTime>23048</TotalTime>
  <Words>6969</Words>
  <Application>Microsoft Macintosh PowerPoint</Application>
  <PresentationFormat>On-screen Show (4:3)</PresentationFormat>
  <Paragraphs>1108</Paragraphs>
  <Slides>156</Slides>
  <Notes>141</Notes>
  <HiddenSlides>0</HiddenSlides>
  <MMClips>0</MMClips>
  <ScaleCrop>false</ScaleCrop>
  <HeadingPairs>
    <vt:vector size="8" baseType="variant">
      <vt:variant>
        <vt:lpstr>Fonts Used</vt:lpstr>
      </vt:variant>
      <vt:variant>
        <vt:i4>9</vt:i4>
      </vt:variant>
      <vt:variant>
        <vt:lpstr>Theme</vt:lpstr>
      </vt:variant>
      <vt:variant>
        <vt:i4>4</vt:i4>
      </vt:variant>
      <vt:variant>
        <vt:lpstr>Embedded OLE Servers</vt:lpstr>
      </vt:variant>
      <vt:variant>
        <vt:i4>1</vt:i4>
      </vt:variant>
      <vt:variant>
        <vt:lpstr>Slide Titles</vt:lpstr>
      </vt:variant>
      <vt:variant>
        <vt:i4>156</vt:i4>
      </vt:variant>
    </vt:vector>
  </HeadingPairs>
  <TitlesOfParts>
    <vt:vector size="170" baseType="lpstr">
      <vt:lpstr>Arial</vt:lpstr>
      <vt:lpstr>Calibri</vt:lpstr>
      <vt:lpstr>Helvetica</vt:lpstr>
      <vt:lpstr>ＭＳ Ｐゴシック</vt:lpstr>
      <vt:lpstr>Symbol</vt:lpstr>
      <vt:lpstr>Times</vt:lpstr>
      <vt:lpstr>Times New Roman</vt:lpstr>
      <vt:lpstr>Wingdings</vt:lpstr>
      <vt:lpstr>ヒラギノ角ゴ Pro W3</vt:lpstr>
      <vt:lpstr>jla_ams</vt:lpstr>
      <vt:lpstr>Office Theme</vt:lpstr>
      <vt:lpstr>2_Office Theme</vt:lpstr>
      <vt:lpstr>DART_Tutorial</vt:lpstr>
      <vt:lpstr>Equation</vt:lpstr>
      <vt:lpstr>Methods for Computing Localization of Observation Impacts in Ensemble Kalman Filters</vt:lpstr>
      <vt:lpstr>Schematic of an Ensemble Filter for Geophysical Data Assimilation</vt:lpstr>
      <vt:lpstr>Schematic of an Ensemble Filter for Geophysical Data Assimilation</vt:lpstr>
      <vt:lpstr>Schematic of an Ensemble Filter for Geophysical Data Assimilation</vt:lpstr>
      <vt:lpstr>Schematic of an Ensemble Filter for Geophysical Data Assimilation</vt:lpstr>
      <vt:lpstr>Schematic of an Ensemble Filter for Geophysical Data Assimilation</vt:lpstr>
      <vt:lpstr>Schematic of an Ensemble Filter for Geophysical Data Assimilation</vt:lpstr>
      <vt:lpstr>Schematic of an Ensemble Filter for Geophysical Data Assimilation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Is different localization needed for different weather? Raining versus not raining.</vt:lpstr>
      <vt:lpstr>PowerPoint Presentation</vt:lpstr>
      <vt:lpstr>PowerPoint Presentation</vt:lpstr>
      <vt:lpstr>PowerPoint Presentation</vt:lpstr>
      <vt:lpstr>PowerPoint Presentation</vt:lpstr>
      <vt:lpstr>PowerPoint Presentation</vt:lpstr>
      <vt:lpstr>PowerPoint Presentation</vt:lpstr>
      <vt:lpstr>Learn more about DART at:</vt:lpstr>
    </vt:vector>
  </TitlesOfParts>
  <Manager/>
  <Company>ncar</Company>
  <LinksUpToDate>false</LinksUpToDate>
  <SharedDoc>false</SharedDoc>
  <HyperlinkBase/>
  <HyperlinksChanged>false</HyperlinksChanged>
  <AppVersion>15.0035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Assimilation Research Testbed Tutorial</dc:title>
  <dc:subject/>
  <dc:creator>ncar</dc:creator>
  <cp:keywords/>
  <dc:description/>
  <cp:lastModifiedBy>Jeff Anderson</cp:lastModifiedBy>
  <cp:revision>342</cp:revision>
  <cp:lastPrinted>2011-01-20T20:34:55Z</cp:lastPrinted>
  <dcterms:created xsi:type="dcterms:W3CDTF">2011-05-23T16:45:05Z</dcterms:created>
  <dcterms:modified xsi:type="dcterms:W3CDTF">2017-08-01T22:11:28Z</dcterms:modified>
  <cp:category/>
</cp:coreProperties>
</file>